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tags/tag6.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33"/>
  </p:notesMasterIdLst>
  <p:handoutMasterIdLst>
    <p:handoutMasterId r:id="rId34"/>
  </p:handoutMasterIdLst>
  <p:sldIdLst>
    <p:sldId id="4121" r:id="rId2"/>
    <p:sldId id="4138" r:id="rId3"/>
    <p:sldId id="4170" r:id="rId4"/>
    <p:sldId id="4171" r:id="rId5"/>
    <p:sldId id="4139" r:id="rId6"/>
    <p:sldId id="4173" r:id="rId7"/>
    <p:sldId id="4172" r:id="rId8"/>
    <p:sldId id="4141" r:id="rId9"/>
    <p:sldId id="4174" r:id="rId10"/>
    <p:sldId id="4194" r:id="rId11"/>
    <p:sldId id="4197" r:id="rId12"/>
    <p:sldId id="4198" r:id="rId13"/>
    <p:sldId id="4176" r:id="rId14"/>
    <p:sldId id="4190" r:id="rId15"/>
    <p:sldId id="4191" r:id="rId16"/>
    <p:sldId id="4183" r:id="rId17"/>
    <p:sldId id="4192" r:id="rId18"/>
    <p:sldId id="4193" r:id="rId19"/>
    <p:sldId id="4184" r:id="rId20"/>
    <p:sldId id="4200" r:id="rId21"/>
    <p:sldId id="4189" r:id="rId22"/>
    <p:sldId id="4185" r:id="rId23"/>
    <p:sldId id="4199" r:id="rId24"/>
    <p:sldId id="4152" r:id="rId25"/>
    <p:sldId id="4143" r:id="rId26"/>
    <p:sldId id="4180" r:id="rId27"/>
    <p:sldId id="4181" r:id="rId28"/>
    <p:sldId id="4182" r:id="rId29"/>
    <p:sldId id="4153" r:id="rId30"/>
    <p:sldId id="4186" r:id="rId31"/>
    <p:sldId id="4140" r:id="rId32"/>
  </p:sldIdLst>
  <p:sldSz cx="12858750" cy="7232650"/>
  <p:notesSz cx="6858000" cy="9144000"/>
  <p:custDataLst>
    <p:tags r:id="rId35"/>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 xmlns:p15="http://schemas.microsoft.com/office/powerpoint/2012/main">
        <p15:guide id="1" orient="horz" pos="690" userDrawn="1">
          <p15:clr>
            <a:srgbClr val="A4A3A4"/>
          </p15:clr>
        </p15:guide>
        <p15:guide id="2" orient="horz" pos="4235" userDrawn="1">
          <p15:clr>
            <a:srgbClr val="A4A3A4"/>
          </p15:clr>
        </p15:guide>
        <p15:guide id="3" pos="4050" userDrawn="1">
          <p15:clr>
            <a:srgbClr val="A4A3A4"/>
          </p15:clr>
        </p15:guide>
        <p15:guide id="4" pos="3596" userDrawn="1">
          <p15:clr>
            <a:srgbClr val="A4A3A4"/>
          </p15:clr>
        </p15:guide>
        <p15:guide id="5" pos="7588" userDrawn="1">
          <p15:clr>
            <a:srgbClr val="A4A3A4"/>
          </p15:clr>
        </p15:guide>
        <p15:guide id="6" pos="376" userDrawn="1">
          <p15:clr>
            <a:srgbClr val="A4A3A4"/>
          </p15:clr>
        </p15:guide>
        <p15:guide id="7" pos="13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882"/>
    <a:srgbClr val="EB891A"/>
    <a:srgbClr val="007E3D"/>
    <a:srgbClr val="0064AC"/>
    <a:srgbClr val="682917"/>
    <a:srgbClr val="FBB600"/>
    <a:srgbClr val="067BEC"/>
    <a:srgbClr val="1D8D5F"/>
    <a:srgbClr val="FFFFFF"/>
    <a:srgbClr val="058A8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95785" autoAdjust="0"/>
  </p:normalViewPr>
  <p:slideViewPr>
    <p:cSldViewPr showGuides="1">
      <p:cViewPr varScale="1">
        <p:scale>
          <a:sx n="64" d="100"/>
          <a:sy n="64" d="100"/>
        </p:scale>
        <p:origin x="-834" y="-102"/>
      </p:cViewPr>
      <p:guideLst>
        <p:guide orient="horz" pos="690"/>
        <p:guide orient="horz" pos="4235"/>
        <p:guide pos="4050"/>
        <p:guide pos="3596"/>
        <p:guide pos="7588"/>
        <p:guide pos="376"/>
        <p:guide pos="1356"/>
      </p:guideLst>
    </p:cSldViewPr>
  </p:slideViewPr>
  <p:outlineViewPr>
    <p:cViewPr>
      <p:scale>
        <a:sx n="100" d="100"/>
        <a:sy n="100" d="100"/>
      </p:scale>
      <p:origin x="0" y="-21174"/>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85" d="100"/>
          <a:sy n="85" d="100"/>
        </p:scale>
        <p:origin x="3804" y="9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742FC-62BB-4B81-9CA5-3B750A4B4580}" type="datetimeFigureOut">
              <a:rPr lang="zh-CN" altLang="en-US" smtClean="0"/>
              <a:pPr/>
              <a:t>2023/12/14</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7E82F1-5B17-4D95-A6D6-EB96F2D72B61}"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pPr>
                <a:defRPr/>
              </a:pPr>
              <a:t>2023/12/14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2565" algn="l" defTabSz="913765" rtl="0" eaLnBrk="1" latinLnBrk="0" hangingPunct="1">
      <a:defRPr sz="1300" kern="1200">
        <a:solidFill>
          <a:schemeClr val="tx1"/>
        </a:solidFill>
        <a:latin typeface="+mn-lt"/>
        <a:ea typeface="+mn-ea"/>
        <a:cs typeface="+mn-cs"/>
      </a:defRPr>
    </a:lvl7pPr>
    <a:lvl8pPr marL="3199765" algn="l" defTabSz="913765" rtl="0" eaLnBrk="1" latinLnBrk="0" hangingPunct="1">
      <a:defRPr sz="1300" kern="1200">
        <a:solidFill>
          <a:schemeClr val="tx1"/>
        </a:solidFill>
        <a:latin typeface="+mn-lt"/>
        <a:ea typeface="+mn-ea"/>
        <a:cs typeface="+mn-cs"/>
      </a:defRPr>
    </a:lvl8pPr>
    <a:lvl9pPr marL="3656965" algn="l" defTabSz="91376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smtClean="0"/>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29</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smtClean="0"/>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D71CF38-71B0-474A-B071-9183F50B30C2}" type="slidenum">
              <a:rPr lang="id-ID" smtClean="0"/>
              <a:pPr/>
              <a:t>8</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24</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D71CF38-71B0-474A-B071-9183F50B30C2}" type="slidenum">
              <a:rPr lang="id-ID" smtClean="0"/>
              <a:pPr/>
              <a:t>25</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D71CF38-71B0-474A-B071-9183F50B30C2}" type="slidenum">
              <a:rPr lang="id-ID" smtClean="0"/>
              <a:pPr/>
              <a:t>26</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D71CF38-71B0-474A-B071-9183F50B30C2}" type="slidenum">
              <a:rPr lang="id-ID" smtClean="0"/>
              <a:pPr/>
              <a:t>27</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D71CF38-71B0-474A-B071-9183F50B30C2}" type="slidenum">
              <a:rPr lang="id-ID" smtClean="0"/>
              <a:pPr/>
              <a:t>28</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空白">
    <p:bg>
      <p:bgRef idx="1001">
        <a:schemeClr val="bg1"/>
      </p:bgRef>
    </p:bg>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643018" y="6704013"/>
            <a:ext cx="3000745" cy="385762"/>
          </a:xfrm>
          <a:prstGeom prst="rect">
            <a:avLst/>
          </a:prstGeom>
        </p:spPr>
        <p:txBody>
          <a:bodyPr/>
          <a:lstStyle>
            <a:lvl1pPr>
              <a:defRPr/>
            </a:lvl1pPr>
          </a:lstStyle>
          <a:p>
            <a:pPr>
              <a:defRPr/>
            </a:pPr>
            <a:fld id="{ECE45C20-9DC3-4C93-855F-0906F529D9E0}" type="datetimeFigureOut">
              <a:rPr lang="zh-CN" altLang="en-US"/>
              <a:pPr>
                <a:defRPr/>
              </a:pPr>
              <a:t>2023/12/14</a:t>
            </a:fld>
            <a:endParaRPr lang="zh-CN" altLang="en-US"/>
          </a:p>
        </p:txBody>
      </p:sp>
      <p:sp>
        <p:nvSpPr>
          <p:cNvPr id="3" name="页脚占位符 4"/>
          <p:cNvSpPr>
            <a:spLocks noGrp="1"/>
          </p:cNvSpPr>
          <p:nvPr>
            <p:ph type="ftr" sz="quarter" idx="11"/>
          </p:nvPr>
        </p:nvSpPr>
        <p:spPr>
          <a:xfrm>
            <a:off x="4393156" y="6704013"/>
            <a:ext cx="4072440" cy="385762"/>
          </a:xfrm>
          <a:prstGeom prst="rect">
            <a:avLst/>
          </a:prstGeom>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a:xfrm>
            <a:off x="9214988" y="6704013"/>
            <a:ext cx="3000745" cy="385762"/>
          </a:xfrm>
          <a:prstGeom prst="rect">
            <a:avLst/>
          </a:prstGeom>
        </p:spPr>
        <p:txBody>
          <a:bodyPr/>
          <a:lstStyle>
            <a:lvl1pPr>
              <a:defRPr/>
            </a:lvl1pPr>
          </a:lstStyle>
          <a:p>
            <a:fld id="{438595A7-F137-4A1C-94F3-17BF434764D1}" type="slidenum">
              <a:rPr lang="zh-CN" altLang="en-US"/>
              <a:pPr/>
              <a:t>‹#›</a:t>
            </a:fld>
            <a:endParaRPr lang="zh-CN" alt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Main Title+ SubTitle+Number ">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Tree>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标题幻灯片">
    <p:bg>
      <p:bgRef idx="1001">
        <a:schemeClr val="bg1"/>
      </p:bgRef>
    </p:bg>
    <p:spTree>
      <p:nvGrpSpPr>
        <p:cNvPr id="1" name=""/>
        <p:cNvGrpSpPr/>
        <p:nvPr/>
      </p:nvGrpSpPr>
      <p:grpSpPr>
        <a:xfrm>
          <a:off x="0" y="0"/>
          <a:ext cx="0" cy="0"/>
          <a:chOff x="0" y="0"/>
          <a:chExt cx="0" cy="0"/>
        </a:xfrm>
      </p:grpSpPr>
      <p:sp>
        <p:nvSpPr>
          <p:cNvPr id="2" name="标题 1"/>
          <p:cNvSpPr>
            <a:spLocks noGrp="1"/>
          </p:cNvSpPr>
          <p:nvPr>
            <p:ph type="ctrTitle"/>
          </p:nvPr>
        </p:nvSpPr>
        <p:spPr>
          <a:xfrm>
            <a:off x="964407" y="2246811"/>
            <a:ext cx="10929938" cy="1550333"/>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928813" y="4098502"/>
            <a:ext cx="9001125" cy="1848344"/>
          </a:xfrm>
          <a:prstGeom prst="rect">
            <a:avLst/>
          </a:prstGeom>
        </p:spPr>
        <p:txBody>
          <a:bodyPr/>
          <a:lstStyle>
            <a:lvl1pPr marL="0" indent="0" algn="ctr">
              <a:buNone/>
              <a:defRPr>
                <a:solidFill>
                  <a:schemeClr val="tx1">
                    <a:tint val="75000"/>
                  </a:schemeClr>
                </a:solidFill>
              </a:defRPr>
            </a:lvl1pPr>
            <a:lvl2pPr marL="642620" indent="0" algn="ctr">
              <a:buNone/>
              <a:defRPr>
                <a:solidFill>
                  <a:schemeClr val="tx1">
                    <a:tint val="75000"/>
                  </a:schemeClr>
                </a:solidFill>
              </a:defRPr>
            </a:lvl2pPr>
            <a:lvl3pPr marL="1285240" indent="0" algn="ctr">
              <a:buNone/>
              <a:defRPr>
                <a:solidFill>
                  <a:schemeClr val="tx1">
                    <a:tint val="75000"/>
                  </a:schemeClr>
                </a:solidFill>
              </a:defRPr>
            </a:lvl3pPr>
            <a:lvl4pPr marL="1927860" indent="0" algn="ctr">
              <a:buNone/>
              <a:defRPr>
                <a:solidFill>
                  <a:schemeClr val="tx1">
                    <a:tint val="75000"/>
                  </a:schemeClr>
                </a:solidFill>
              </a:defRPr>
            </a:lvl4pPr>
            <a:lvl5pPr marL="2570480" indent="0" algn="ctr">
              <a:buNone/>
              <a:defRPr>
                <a:solidFill>
                  <a:schemeClr val="tx1">
                    <a:tint val="75000"/>
                  </a:schemeClr>
                </a:solidFill>
              </a:defRPr>
            </a:lvl5pPr>
            <a:lvl6pPr marL="3213100" indent="0" algn="ctr">
              <a:buNone/>
              <a:defRPr>
                <a:solidFill>
                  <a:schemeClr val="tx1">
                    <a:tint val="75000"/>
                  </a:schemeClr>
                </a:solidFill>
              </a:defRPr>
            </a:lvl6pPr>
            <a:lvl7pPr marL="3855720" indent="0" algn="ctr">
              <a:buNone/>
              <a:defRPr>
                <a:solidFill>
                  <a:schemeClr val="tx1">
                    <a:tint val="75000"/>
                  </a:schemeClr>
                </a:solidFill>
              </a:defRPr>
            </a:lvl7pPr>
            <a:lvl8pPr marL="4498340" indent="0" algn="ctr">
              <a:buNone/>
              <a:defRPr>
                <a:solidFill>
                  <a:schemeClr val="tx1">
                    <a:tint val="75000"/>
                  </a:schemeClr>
                </a:solidFill>
              </a:defRPr>
            </a:lvl8pPr>
            <a:lvl9pPr marL="514096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43018" y="6704013"/>
            <a:ext cx="3000745" cy="385762"/>
          </a:xfrm>
          <a:prstGeom prst="rect">
            <a:avLst/>
          </a:prstGeom>
        </p:spPr>
        <p:txBody>
          <a:bodyPr/>
          <a:lstStyle>
            <a:lvl1pPr>
              <a:defRPr/>
            </a:lvl1pPr>
          </a:lstStyle>
          <a:p>
            <a:pPr>
              <a:defRPr/>
            </a:pPr>
            <a:fld id="{8B4E67A1-5C53-42BD-AB2C-709FEF61F269}" type="datetimeFigureOut">
              <a:rPr lang="zh-CN" altLang="en-US"/>
              <a:pPr>
                <a:defRPr/>
              </a:pPr>
              <a:t>2023/12/14</a:t>
            </a:fld>
            <a:endParaRPr lang="zh-CN" altLang="en-US"/>
          </a:p>
        </p:txBody>
      </p:sp>
      <p:sp>
        <p:nvSpPr>
          <p:cNvPr id="5" name="页脚占位符 4"/>
          <p:cNvSpPr>
            <a:spLocks noGrp="1"/>
          </p:cNvSpPr>
          <p:nvPr>
            <p:ph type="ftr" sz="quarter" idx="11"/>
          </p:nvPr>
        </p:nvSpPr>
        <p:spPr>
          <a:xfrm>
            <a:off x="4393156" y="6704013"/>
            <a:ext cx="4072440" cy="385762"/>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9214988" y="6704013"/>
            <a:ext cx="3000745" cy="385762"/>
          </a:xfrm>
          <a:prstGeom prst="rect">
            <a:avLst/>
          </a:prstGeom>
        </p:spPr>
        <p:txBody>
          <a:bodyPr/>
          <a:lstStyle>
            <a:lvl1pPr>
              <a:defRPr/>
            </a:lvl1pPr>
          </a:lstStyle>
          <a:p>
            <a:fld id="{5A80EFF5-4C64-44AF-903C-4654B01C43E2}" type="slidenum">
              <a:rPr lang="zh-CN" altLang="en-US"/>
              <a:pPr/>
              <a:t>‹#›</a:t>
            </a:fld>
            <a:endParaRPr lang="zh-CN" alt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43A93E93-166D-47F5-9EF1-ACEABE24AEEA}" type="datetimeFigureOut">
              <a:rPr lang="zh-CN" altLang="en-US" smtClean="0"/>
              <a:pPr/>
              <a:t>2023/12/14</a:t>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118D5ACA-62CA-46DB-AD6B-12EDD6D51A23}"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2.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tags" Target="../tags/tag5.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9f7fa2d075c995b3ba2979ab6bc2c6f.jpg"/>
          <p:cNvPicPr>
            <a:picLocks noChangeAspect="1"/>
          </p:cNvPicPr>
          <p:nvPr/>
        </p:nvPicPr>
        <p:blipFill>
          <a:blip r:embed="rId3" cstate="print"/>
          <a:stretch>
            <a:fillRect/>
          </a:stretch>
        </p:blipFill>
        <p:spPr>
          <a:xfrm>
            <a:off x="-69178" y="38497"/>
            <a:ext cx="12927928" cy="7194153"/>
          </a:xfrm>
          <a:prstGeom prst="rect">
            <a:avLst/>
          </a:prstGeom>
        </p:spPr>
      </p:pic>
      <p:sp>
        <p:nvSpPr>
          <p:cNvPr id="9" name="矩形 259"/>
          <p:cNvSpPr>
            <a:spLocks noChangeArrowheads="1"/>
          </p:cNvSpPr>
          <p:nvPr/>
        </p:nvSpPr>
        <p:spPr bwMode="auto">
          <a:xfrm>
            <a:off x="3621063" y="1024037"/>
            <a:ext cx="8784976" cy="11079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6600" b="1" cap="all"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cs typeface="Arial" panose="020B0604020202020204" pitchFamily="34" charset="0"/>
              </a:rPr>
              <a:t>篮球规则简析</a:t>
            </a:r>
            <a:endParaRPr lang="zh-CN" altLang="en-US" sz="6600" b="1" cap="all"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cs typeface="Arial" panose="020B0604020202020204" pitchFamily="34" charset="0"/>
            </a:endParaRPr>
          </a:p>
        </p:txBody>
      </p:sp>
      <p:sp>
        <p:nvSpPr>
          <p:cNvPr id="3" name="文本框 2"/>
          <p:cNvSpPr txBox="1"/>
          <p:nvPr/>
        </p:nvSpPr>
        <p:spPr>
          <a:xfrm>
            <a:off x="9957767" y="2896245"/>
            <a:ext cx="1728191" cy="792088"/>
          </a:xfrm>
          <a:prstGeom prst="rect">
            <a:avLst/>
          </a:prstGeom>
          <a:noFill/>
        </p:spPr>
        <p:txBody>
          <a:bodyPr wrap="square" rtlCol="0">
            <a:noAutofit/>
          </a:bodyPr>
          <a:lstStyle/>
          <a:p>
            <a:r>
              <a:rPr lang="zh-CN" altLang="en-US" sz="3600" b="1" dirty="0" smtClean="0">
                <a:latin typeface="楷体" pitchFamily="49" charset="-122"/>
                <a:ea typeface="楷体" pitchFamily="49" charset="-122"/>
              </a:rPr>
              <a:t>杨帆</a:t>
            </a:r>
            <a:endParaRPr lang="zh-CN" altLang="en-US" sz="3600" b="1" dirty="0">
              <a:latin typeface="楷体" pitchFamily="49" charset="-122"/>
              <a:ea typeface="楷体" pitchFamily="49" charset="-122"/>
            </a:endParaRPr>
          </a:p>
        </p:txBody>
      </p:sp>
    </p:spTree>
  </p:cSld>
  <p:clrMapOvr>
    <a:masterClrMapping/>
  </p:clrMapOvr>
  <p:transition spd="slow" advTm="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文本框 3"/>
          <p:cNvSpPr txBox="1"/>
          <p:nvPr/>
        </p:nvSpPr>
        <p:spPr>
          <a:xfrm>
            <a:off x="236855" y="303530"/>
            <a:ext cx="6840592" cy="1107996"/>
          </a:xfrm>
          <a:prstGeom prst="rect">
            <a:avLst/>
          </a:prstGeom>
          <a:noFill/>
        </p:spPr>
        <p:txBody>
          <a:bodyPr wrap="square" rtlCol="0">
            <a:spAutoFit/>
          </a:bodyPr>
          <a:lstStyle/>
          <a:p>
            <a:r>
              <a:rPr lang="zh-CN" altLang="en-US" sz="6600" b="1" dirty="0" smtClean="0">
                <a:solidFill>
                  <a:srgbClr val="FF0000"/>
                </a:solidFill>
              </a:rPr>
              <a:t>关</a:t>
            </a:r>
            <a:r>
              <a:rPr lang="zh-CN" altLang="en-US" sz="6600" b="1" dirty="0" smtClean="0">
                <a:solidFill>
                  <a:srgbClr val="FF0000"/>
                </a:solidFill>
              </a:rPr>
              <a:t>于时间的</a:t>
            </a:r>
            <a:r>
              <a:rPr lang="zh-CN" altLang="en-US" sz="6600" b="1" dirty="0" smtClean="0">
                <a:solidFill>
                  <a:srgbClr val="FF0000"/>
                </a:solidFill>
              </a:rPr>
              <a:t>违</a:t>
            </a:r>
            <a:r>
              <a:rPr lang="zh-CN" altLang="en-US" sz="6600" b="1" dirty="0">
                <a:solidFill>
                  <a:srgbClr val="FF0000"/>
                </a:solidFill>
              </a:rPr>
              <a:t>例</a:t>
            </a:r>
          </a:p>
        </p:txBody>
      </p:sp>
      <p:sp>
        <p:nvSpPr>
          <p:cNvPr id="5" name="文本框 4"/>
          <p:cNvSpPr txBox="1"/>
          <p:nvPr/>
        </p:nvSpPr>
        <p:spPr>
          <a:xfrm>
            <a:off x="381000" y="1456055"/>
            <a:ext cx="6840463" cy="5615940"/>
          </a:xfrm>
          <a:prstGeom prst="rect">
            <a:avLst/>
          </a:prstGeom>
          <a:noFill/>
        </p:spPr>
        <p:txBody>
          <a:bodyPr wrap="square" rtlCol="0">
            <a:noAutofit/>
          </a:bodyPr>
          <a:lstStyle/>
          <a:p>
            <a:r>
              <a:rPr lang="zh-CN" altLang="en-US" sz="4000" b="1" dirty="0" smtClean="0">
                <a:latin typeface="仿宋" pitchFamily="49" charset="-122"/>
                <a:ea typeface="仿宋" pitchFamily="49" charset="-122"/>
              </a:rPr>
              <a:t>2.5秒：</a:t>
            </a:r>
            <a:r>
              <a:rPr lang="zh-CN" altLang="en-US" sz="4000" b="1" dirty="0">
                <a:latin typeface="仿宋" pitchFamily="49" charset="-122"/>
                <a:ea typeface="仿宋" pitchFamily="49" charset="-122"/>
              </a:rPr>
              <a:t>当一个持球队员被严密防守，在5秒钟内没有传球、投</a:t>
            </a:r>
            <a:r>
              <a:rPr lang="zh-CN" altLang="en-US" sz="4000" b="1" dirty="0" smtClean="0">
                <a:latin typeface="仿宋" pitchFamily="49" charset="-122"/>
                <a:ea typeface="仿宋" pitchFamily="49" charset="-122"/>
              </a:rPr>
              <a:t>球或</a:t>
            </a:r>
            <a:r>
              <a:rPr lang="zh-CN" altLang="en-US" sz="4000" b="1" dirty="0">
                <a:latin typeface="仿宋" pitchFamily="49" charset="-122"/>
                <a:ea typeface="仿宋" pitchFamily="49" charset="-122"/>
              </a:rPr>
              <a:t>运球时，也将宣判违例。过去5秒违例判争球，现在则由对方队员就近掷界外球</a:t>
            </a:r>
            <a:r>
              <a:rPr lang="zh-CN" altLang="en-US" sz="4000" b="1" dirty="0" smtClean="0">
                <a:latin typeface="仿宋" pitchFamily="49" charset="-122"/>
                <a:ea typeface="仿宋" pitchFamily="49" charset="-122"/>
              </a:rPr>
              <a:t>。另：掷界外球和罚篮时同样有五秒限制。</a:t>
            </a:r>
            <a:endParaRPr lang="zh-CN" altLang="en-US" sz="4000" b="1" dirty="0">
              <a:latin typeface="仿宋" pitchFamily="49" charset="-122"/>
              <a:ea typeface="仿宋" pitchFamily="49" charset="-122"/>
            </a:endParaRPr>
          </a:p>
        </p:txBody>
      </p:sp>
      <p:pic>
        <p:nvPicPr>
          <p:cNvPr id="6" name="图片 5" descr="6ecd9362f1e4bdd850d72a514162966.jpg"/>
          <p:cNvPicPr>
            <a:picLocks noChangeAspect="1"/>
          </p:cNvPicPr>
          <p:nvPr/>
        </p:nvPicPr>
        <p:blipFill>
          <a:blip r:embed="rId3" cstate="print"/>
          <a:stretch>
            <a:fillRect/>
          </a:stretch>
        </p:blipFill>
        <p:spPr>
          <a:xfrm>
            <a:off x="8445599" y="591989"/>
            <a:ext cx="2616626" cy="583744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文本框 3"/>
          <p:cNvSpPr txBox="1"/>
          <p:nvPr/>
        </p:nvSpPr>
        <p:spPr>
          <a:xfrm>
            <a:off x="236855" y="303530"/>
            <a:ext cx="6840592" cy="1107996"/>
          </a:xfrm>
          <a:prstGeom prst="rect">
            <a:avLst/>
          </a:prstGeom>
          <a:noFill/>
        </p:spPr>
        <p:txBody>
          <a:bodyPr wrap="square" rtlCol="0">
            <a:spAutoFit/>
          </a:bodyPr>
          <a:lstStyle/>
          <a:p>
            <a:r>
              <a:rPr lang="zh-CN" altLang="en-US" sz="6600" b="1" dirty="0" smtClean="0">
                <a:solidFill>
                  <a:srgbClr val="FF0000"/>
                </a:solidFill>
              </a:rPr>
              <a:t>关</a:t>
            </a:r>
            <a:r>
              <a:rPr lang="zh-CN" altLang="en-US" sz="6600" b="1" dirty="0" smtClean="0">
                <a:solidFill>
                  <a:srgbClr val="FF0000"/>
                </a:solidFill>
              </a:rPr>
              <a:t>于时间的</a:t>
            </a:r>
            <a:r>
              <a:rPr lang="zh-CN" altLang="en-US" sz="6600" b="1" dirty="0" smtClean="0">
                <a:solidFill>
                  <a:srgbClr val="FF0000"/>
                </a:solidFill>
              </a:rPr>
              <a:t>违</a:t>
            </a:r>
            <a:r>
              <a:rPr lang="zh-CN" altLang="en-US" sz="6600" b="1" dirty="0">
                <a:solidFill>
                  <a:srgbClr val="FF0000"/>
                </a:solidFill>
              </a:rPr>
              <a:t>例</a:t>
            </a:r>
          </a:p>
        </p:txBody>
      </p:sp>
      <p:sp>
        <p:nvSpPr>
          <p:cNvPr id="5" name="文本框 4"/>
          <p:cNvSpPr txBox="1"/>
          <p:nvPr/>
        </p:nvSpPr>
        <p:spPr>
          <a:xfrm>
            <a:off x="381000" y="1456055"/>
            <a:ext cx="6840463" cy="5615940"/>
          </a:xfrm>
          <a:prstGeom prst="rect">
            <a:avLst/>
          </a:prstGeom>
          <a:noFill/>
        </p:spPr>
        <p:txBody>
          <a:bodyPr wrap="square" rtlCol="0">
            <a:noAutofit/>
          </a:bodyPr>
          <a:lstStyle/>
          <a:p>
            <a:r>
              <a:rPr lang="zh-CN" altLang="en-US" sz="4000" b="1" dirty="0" smtClean="0"/>
              <a:t>3.8</a:t>
            </a:r>
            <a:r>
              <a:rPr lang="zh-CN" altLang="en-US" sz="4000" b="1" dirty="0" smtClean="0"/>
              <a:t>秒：一个队从后场控制球开始，必须在8秒钟内将球推进到前场，否则判8秒钟违例，由对方掷前场界外球。</a:t>
            </a:r>
          </a:p>
          <a:p>
            <a:endParaRPr lang="zh-CN" altLang="en-US" sz="4000" b="1" dirty="0">
              <a:latin typeface="仿宋" pitchFamily="49" charset="-122"/>
              <a:ea typeface="仿宋" pitchFamily="49" charset="-122"/>
            </a:endParaRPr>
          </a:p>
        </p:txBody>
      </p:sp>
      <p:pic>
        <p:nvPicPr>
          <p:cNvPr id="6" name="图片 5" descr="6ecd9362f1e4bdd850d72a514162966.jpg"/>
          <p:cNvPicPr>
            <a:picLocks noChangeAspect="1"/>
          </p:cNvPicPr>
          <p:nvPr/>
        </p:nvPicPr>
        <p:blipFill>
          <a:blip r:embed="rId3" cstate="print"/>
          <a:stretch>
            <a:fillRect/>
          </a:stretch>
        </p:blipFill>
        <p:spPr>
          <a:xfrm>
            <a:off x="8445599" y="591989"/>
            <a:ext cx="2616626" cy="583744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文本框 3"/>
          <p:cNvSpPr txBox="1"/>
          <p:nvPr/>
        </p:nvSpPr>
        <p:spPr>
          <a:xfrm>
            <a:off x="236855" y="303530"/>
            <a:ext cx="6840592" cy="1107996"/>
          </a:xfrm>
          <a:prstGeom prst="rect">
            <a:avLst/>
          </a:prstGeom>
          <a:noFill/>
        </p:spPr>
        <p:txBody>
          <a:bodyPr wrap="square" rtlCol="0">
            <a:spAutoFit/>
          </a:bodyPr>
          <a:lstStyle/>
          <a:p>
            <a:r>
              <a:rPr lang="zh-CN" altLang="en-US" sz="6600" b="1" dirty="0" smtClean="0">
                <a:solidFill>
                  <a:srgbClr val="FF0000"/>
                </a:solidFill>
              </a:rPr>
              <a:t>关</a:t>
            </a:r>
            <a:r>
              <a:rPr lang="zh-CN" altLang="en-US" sz="6600" b="1" dirty="0" smtClean="0">
                <a:solidFill>
                  <a:srgbClr val="FF0000"/>
                </a:solidFill>
              </a:rPr>
              <a:t>于时间的</a:t>
            </a:r>
            <a:r>
              <a:rPr lang="zh-CN" altLang="en-US" sz="6600" b="1" dirty="0" smtClean="0">
                <a:solidFill>
                  <a:srgbClr val="FF0000"/>
                </a:solidFill>
              </a:rPr>
              <a:t>违</a:t>
            </a:r>
            <a:r>
              <a:rPr lang="zh-CN" altLang="en-US" sz="6600" b="1" dirty="0">
                <a:solidFill>
                  <a:srgbClr val="FF0000"/>
                </a:solidFill>
              </a:rPr>
              <a:t>例</a:t>
            </a:r>
          </a:p>
        </p:txBody>
      </p:sp>
      <p:sp>
        <p:nvSpPr>
          <p:cNvPr id="5" name="文本框 4"/>
          <p:cNvSpPr txBox="1"/>
          <p:nvPr/>
        </p:nvSpPr>
        <p:spPr>
          <a:xfrm>
            <a:off x="381000" y="1456055"/>
            <a:ext cx="6840463" cy="5615940"/>
          </a:xfrm>
          <a:prstGeom prst="rect">
            <a:avLst/>
          </a:prstGeom>
          <a:noFill/>
        </p:spPr>
        <p:txBody>
          <a:bodyPr wrap="square" rtlCol="0">
            <a:noAutofit/>
          </a:bodyPr>
          <a:lstStyle/>
          <a:p>
            <a:r>
              <a:rPr lang="zh-CN" altLang="en-US" sz="4000" b="1" dirty="0" smtClean="0"/>
              <a:t>4.24秒钟规则：一个队在场上控制球后，必须在24秒钟内出手投篮，否则判24秒违例。前场投篮后防守队员抢到篮板球后</a:t>
            </a:r>
            <a:r>
              <a:rPr lang="en-US" altLang="zh-CN" sz="4000" b="1" dirty="0" smtClean="0"/>
              <a:t>24</a:t>
            </a:r>
            <a:r>
              <a:rPr lang="zh-CN" altLang="en-US" sz="4000" b="1" dirty="0" smtClean="0"/>
              <a:t>秒将重新计算；若进攻队员获得篮板球后，此时计时器将恢复至</a:t>
            </a:r>
            <a:r>
              <a:rPr lang="en-US" altLang="zh-CN" sz="4000" b="1" dirty="0" smtClean="0"/>
              <a:t>14</a:t>
            </a:r>
            <a:r>
              <a:rPr lang="zh-CN" altLang="en-US" sz="4000" b="1" dirty="0" smtClean="0"/>
              <a:t>秒</a:t>
            </a:r>
            <a:endParaRPr lang="zh-CN" altLang="en-US" sz="4000" b="1" dirty="0"/>
          </a:p>
        </p:txBody>
      </p:sp>
      <p:pic>
        <p:nvPicPr>
          <p:cNvPr id="6" name="图片 5" descr="6ecd9362f1e4bdd850d72a514162966.jpg"/>
          <p:cNvPicPr>
            <a:picLocks noChangeAspect="1"/>
          </p:cNvPicPr>
          <p:nvPr/>
        </p:nvPicPr>
        <p:blipFill>
          <a:blip r:embed="rId3" cstate="print"/>
          <a:stretch>
            <a:fillRect/>
          </a:stretch>
        </p:blipFill>
        <p:spPr>
          <a:xfrm>
            <a:off x="8445599" y="591989"/>
            <a:ext cx="2616626" cy="5837446"/>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8" name="图片 7" descr="ac0fdebf6dcc939688998a8c6a88b41c.jpg"/>
          <p:cNvPicPr>
            <a:picLocks noChangeAspect="1"/>
          </p:cNvPicPr>
          <p:nvPr/>
        </p:nvPicPr>
        <p:blipFill>
          <a:blip r:embed="rId3" cstate="print"/>
          <a:stretch>
            <a:fillRect/>
          </a:stretch>
        </p:blipFill>
        <p:spPr>
          <a:xfrm>
            <a:off x="0" y="0"/>
            <a:ext cx="12858750" cy="7232650"/>
          </a:xfrm>
          <a:prstGeom prst="rect">
            <a:avLst/>
          </a:prstGeom>
        </p:spPr>
      </p:pic>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技术动作违例</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6" name="文本框 5"/>
          <p:cNvSpPr txBox="1"/>
          <p:nvPr/>
        </p:nvSpPr>
        <p:spPr>
          <a:xfrm>
            <a:off x="0" y="1024037"/>
            <a:ext cx="5925319" cy="5872063"/>
          </a:xfrm>
          <a:prstGeom prst="rect">
            <a:avLst/>
          </a:prstGeom>
          <a:noFill/>
        </p:spPr>
        <p:txBody>
          <a:bodyPr wrap="square" rtlCol="0">
            <a:noAutofit/>
          </a:bodyPr>
          <a:lstStyle/>
          <a:p>
            <a:r>
              <a:rPr lang="zh-CN" altLang="en-US" sz="3600" b="1" dirty="0">
                <a:latin typeface="楷体" pitchFamily="49" charset="-122"/>
                <a:ea typeface="楷体" pitchFamily="49" charset="-122"/>
              </a:rPr>
              <a:t>（1</a:t>
            </a:r>
            <a:r>
              <a:rPr lang="zh-CN" altLang="en-US" sz="3600" b="1" dirty="0" smtClean="0">
                <a:latin typeface="楷体" pitchFamily="49" charset="-122"/>
                <a:ea typeface="楷体" pitchFamily="49" charset="-122"/>
              </a:rPr>
              <a:t>）走步：又称“带球走违例”，是指当队员在场上持着一个活球，其一脚或双脚超出规则所述的限制向任一方向非法移动。</a:t>
            </a:r>
            <a:endParaRPr lang="en-US" altLang="zh-CN" sz="3600" b="1" dirty="0" smtClean="0">
              <a:latin typeface="楷体" pitchFamily="49" charset="-122"/>
              <a:ea typeface="楷体" pitchFamily="49" charset="-122"/>
            </a:endParaRPr>
          </a:p>
          <a:p>
            <a:r>
              <a:rPr lang="zh-CN" altLang="en-US" sz="3600" dirty="0" smtClean="0"/>
              <a:t/>
            </a:r>
            <a:br>
              <a:rPr lang="zh-CN" altLang="en-US" sz="3600" dirty="0" smtClean="0"/>
            </a:br>
            <a:endParaRPr lang="en-US" altLang="zh-CN" sz="3600" b="1" dirty="0" smtClean="0"/>
          </a:p>
          <a:p>
            <a:endParaRPr lang="en-US" altLang="zh-CN" sz="3600" b="1" dirty="0" smtClean="0"/>
          </a:p>
          <a:p>
            <a:endParaRPr lang="zh-CN" altLang="en-US" sz="3600" b="1" dirty="0" smtClean="0"/>
          </a:p>
          <a:p>
            <a:endParaRPr lang="zh-CN" altLang="en-US" sz="36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8" name="图片 7" descr="ac0fdebf6dcc939688998a8c6a88b41c.jpg"/>
          <p:cNvPicPr>
            <a:picLocks noChangeAspect="1"/>
          </p:cNvPicPr>
          <p:nvPr/>
        </p:nvPicPr>
        <p:blipFill>
          <a:blip r:embed="rId3" cstate="print"/>
          <a:stretch>
            <a:fillRect/>
          </a:stretch>
        </p:blipFill>
        <p:spPr>
          <a:xfrm>
            <a:off x="0" y="0"/>
            <a:ext cx="12858750" cy="7232650"/>
          </a:xfrm>
          <a:prstGeom prst="rect">
            <a:avLst/>
          </a:prstGeom>
        </p:spPr>
      </p:pic>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技术动作违例</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6" name="文本框 5"/>
          <p:cNvSpPr txBox="1"/>
          <p:nvPr/>
        </p:nvSpPr>
        <p:spPr>
          <a:xfrm>
            <a:off x="165100" y="951865"/>
            <a:ext cx="5760219" cy="5944235"/>
          </a:xfrm>
          <a:prstGeom prst="rect">
            <a:avLst/>
          </a:prstGeom>
          <a:noFill/>
        </p:spPr>
        <p:txBody>
          <a:bodyPr wrap="square" rtlCol="0">
            <a:noAutofit/>
          </a:bodyPr>
          <a:lstStyle/>
          <a:p>
            <a:r>
              <a:rPr lang="zh-CN" altLang="en-US" sz="3600" b="1" dirty="0" smtClean="0">
                <a:latin typeface="楷体" pitchFamily="49" charset="-122"/>
                <a:ea typeface="楷体" pitchFamily="49" charset="-122"/>
              </a:rPr>
              <a:t>（</a:t>
            </a:r>
            <a:r>
              <a:rPr lang="zh-CN" altLang="en-US" sz="3600" b="1" dirty="0">
                <a:latin typeface="楷体" pitchFamily="49" charset="-122"/>
                <a:ea typeface="楷体" pitchFamily="49" charset="-122"/>
              </a:rPr>
              <a:t>2）两次运球：又称“非法运球”，球员第一次运球结束后不得再次运球，失</a:t>
            </a:r>
            <a:r>
              <a:rPr lang="zh-CN" altLang="en-US" sz="3600" b="1" dirty="0" smtClean="0">
                <a:latin typeface="楷体" pitchFamily="49" charset="-122"/>
                <a:ea typeface="楷体" pitchFamily="49" charset="-122"/>
              </a:rPr>
              <a:t>去对</a:t>
            </a:r>
            <a:r>
              <a:rPr lang="zh-CN" altLang="en-US" sz="3600" b="1" dirty="0">
                <a:latin typeface="楷体" pitchFamily="49" charset="-122"/>
                <a:ea typeface="楷体" pitchFamily="49" charset="-122"/>
              </a:rPr>
              <a:t>球的控制以后只可以投篮、传</a:t>
            </a:r>
            <a:r>
              <a:rPr lang="zh-CN" altLang="en-US" sz="3600" b="1" dirty="0" smtClean="0">
                <a:latin typeface="楷体" pitchFamily="49" charset="-122"/>
                <a:ea typeface="楷体" pitchFamily="49" charset="-122"/>
              </a:rPr>
              <a:t>球，除</a:t>
            </a:r>
            <a:r>
              <a:rPr lang="zh-CN" altLang="en-US" sz="3600" b="1" dirty="0">
                <a:latin typeface="楷体" pitchFamily="49" charset="-122"/>
                <a:ea typeface="楷体" pitchFamily="49" charset="-122"/>
              </a:rPr>
              <a:t>非球被另一球员接触</a:t>
            </a:r>
            <a:r>
              <a:rPr lang="zh-CN" altLang="en-US" sz="3600" b="1" dirty="0" smtClean="0">
                <a:latin typeface="楷体" pitchFamily="49" charset="-122"/>
                <a:ea typeface="楷体" pitchFamily="49" charset="-122"/>
              </a:rPr>
              <a:t>。</a:t>
            </a:r>
            <a:endParaRPr lang="en-US" altLang="zh-CN" sz="3600" b="1" dirty="0" smtClean="0">
              <a:latin typeface="楷体" pitchFamily="49" charset="-122"/>
              <a:ea typeface="楷体" pitchFamily="49" charset="-122"/>
            </a:endParaRPr>
          </a:p>
          <a:p>
            <a:r>
              <a:rPr lang="zh-CN" altLang="en-US" sz="3600" dirty="0" smtClean="0"/>
              <a:t/>
            </a:r>
            <a:br>
              <a:rPr lang="zh-CN" altLang="en-US" sz="3600" dirty="0" smtClean="0"/>
            </a:br>
            <a:endParaRPr lang="en-US" altLang="zh-CN" sz="3600" b="1" dirty="0" smtClean="0"/>
          </a:p>
          <a:p>
            <a:endParaRPr lang="en-US" altLang="zh-CN" sz="3600" b="1" dirty="0" smtClean="0"/>
          </a:p>
          <a:p>
            <a:endParaRPr lang="zh-CN" altLang="en-US" sz="3600" b="1" dirty="0" smtClean="0"/>
          </a:p>
          <a:p>
            <a:endParaRPr lang="zh-CN" altLang="en-US" sz="36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ac0fdebf6dcc939688998a8c6a88b41c.jpg"/>
          <p:cNvPicPr>
            <a:picLocks noChangeAspect="1"/>
          </p:cNvPicPr>
          <p:nvPr/>
        </p:nvPicPr>
        <p:blipFill>
          <a:blip r:embed="rId2" cstate="print"/>
          <a:stretch>
            <a:fillRect/>
          </a:stretch>
        </p:blipFill>
        <p:spPr>
          <a:xfrm>
            <a:off x="0" y="0"/>
            <a:ext cx="12858750" cy="7232650"/>
          </a:xfrm>
          <a:prstGeom prst="rect">
            <a:avLst/>
          </a:prstGeom>
        </p:spPr>
      </p:pic>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技术动作违例</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6" name="文本框 5"/>
          <p:cNvSpPr txBox="1"/>
          <p:nvPr/>
        </p:nvSpPr>
        <p:spPr>
          <a:xfrm>
            <a:off x="165100" y="1456085"/>
            <a:ext cx="6120259" cy="5440015"/>
          </a:xfrm>
          <a:prstGeom prst="rect">
            <a:avLst/>
          </a:prstGeom>
          <a:noFill/>
        </p:spPr>
        <p:txBody>
          <a:bodyPr wrap="square" rtlCol="0">
            <a:noAutofit/>
          </a:bodyPr>
          <a:lstStyle/>
          <a:p>
            <a:r>
              <a:rPr lang="zh-CN" altLang="en-US" sz="3600" b="1" dirty="0" smtClean="0">
                <a:latin typeface="楷体" pitchFamily="49" charset="-122"/>
                <a:ea typeface="楷体" pitchFamily="49" charset="-122"/>
              </a:rPr>
              <a:t>（</a:t>
            </a:r>
            <a:r>
              <a:rPr lang="en-US" altLang="zh-CN" sz="3600" b="1" dirty="0" smtClean="0">
                <a:latin typeface="楷体" pitchFamily="49" charset="-122"/>
                <a:ea typeface="楷体" pitchFamily="49" charset="-122"/>
              </a:rPr>
              <a:t>3</a:t>
            </a:r>
            <a:r>
              <a:rPr lang="zh-CN" altLang="en-US" sz="3600" b="1" dirty="0" smtClean="0">
                <a:latin typeface="楷体" pitchFamily="49" charset="-122"/>
                <a:ea typeface="楷体" pitchFamily="49" charset="-122"/>
              </a:rPr>
              <a:t>）拳击球或脚踢球：比赛中队员不得故意用拳击球或用腿的任何部分去阻挡球，否则将判违例，</a:t>
            </a:r>
            <a:r>
              <a:rPr lang="en-US" altLang="zh-CN" sz="3600" b="1" dirty="0" smtClean="0">
                <a:latin typeface="楷体" pitchFamily="49" charset="-122"/>
                <a:ea typeface="楷体" pitchFamily="49" charset="-122"/>
              </a:rPr>
              <a:t>24</a:t>
            </a:r>
            <a:r>
              <a:rPr lang="zh-CN" altLang="en-US" sz="3600" b="1" dirty="0" smtClean="0">
                <a:latin typeface="楷体" pitchFamily="49" charset="-122"/>
                <a:ea typeface="楷体" pitchFamily="49" charset="-122"/>
              </a:rPr>
              <a:t>秒回表</a:t>
            </a:r>
            <a:r>
              <a:rPr lang="zh-CN" altLang="en-US" sz="3600" b="1" dirty="0" smtClean="0">
                <a:latin typeface="楷体" pitchFamily="49" charset="-122"/>
                <a:ea typeface="楷体" pitchFamily="49" charset="-122"/>
              </a:rPr>
              <a:t>。</a:t>
            </a:r>
            <a:endParaRPr lang="en-US" altLang="zh-CN" sz="3600" b="1" dirty="0" smtClean="0">
              <a:latin typeface="楷体" pitchFamily="49" charset="-122"/>
              <a:ea typeface="楷体" pitchFamily="49" charset="-122"/>
            </a:endParaRPr>
          </a:p>
          <a:p>
            <a:endParaRPr lang="en-US" altLang="zh-CN" sz="3600" b="1" dirty="0" smtClean="0">
              <a:latin typeface="楷体" pitchFamily="49" charset="-122"/>
              <a:ea typeface="楷体" pitchFamily="49" charset="-122"/>
            </a:endParaRPr>
          </a:p>
          <a:p>
            <a:endParaRPr lang="en-US" altLang="zh-CN" sz="3600" b="1" dirty="0" smtClean="0">
              <a:latin typeface="楷体" pitchFamily="49" charset="-122"/>
              <a:ea typeface="楷体" pitchFamily="49" charset="-122"/>
            </a:endParaRPr>
          </a:p>
          <a:p>
            <a:endParaRPr lang="en-US" altLang="zh-CN" sz="3600" b="1" dirty="0" smtClean="0">
              <a:latin typeface="楷体" pitchFamily="49" charset="-122"/>
              <a:ea typeface="楷体" pitchFamily="49" charset="-122"/>
            </a:endParaRPr>
          </a:p>
          <a:p>
            <a:r>
              <a:rPr lang="zh-CN" altLang="en-US" sz="3600" b="1" dirty="0" smtClean="0">
                <a:latin typeface="楷体" pitchFamily="49" charset="-122"/>
                <a:ea typeface="楷体" pitchFamily="49" charset="-122"/>
              </a:rPr>
              <a:t>如</a:t>
            </a:r>
            <a:r>
              <a:rPr lang="zh-CN" altLang="en-US" sz="3600" b="1" dirty="0" smtClean="0">
                <a:latin typeface="楷体" pitchFamily="49" charset="-122"/>
                <a:ea typeface="楷体" pitchFamily="49" charset="-122"/>
              </a:rPr>
              <a:t>果球偶然地接触到腿的任何部分，或腿的任何部分无意碰到球，不算违例。</a:t>
            </a:r>
            <a:r>
              <a:rPr lang="zh-CN" altLang="en-US" sz="3600" dirty="0" smtClean="0"/>
              <a:t/>
            </a:r>
            <a:br>
              <a:rPr lang="zh-CN" altLang="en-US" sz="3600" dirty="0" smtClean="0"/>
            </a:br>
            <a:endParaRPr lang="en-US" altLang="zh-CN" sz="3600" b="1" dirty="0" smtClean="0"/>
          </a:p>
          <a:p>
            <a:endParaRPr lang="en-US" altLang="zh-CN" sz="3600" b="1" dirty="0" smtClean="0"/>
          </a:p>
          <a:p>
            <a:endParaRPr lang="zh-CN" altLang="en-US" sz="3600" b="1" dirty="0" smtClean="0"/>
          </a:p>
          <a:p>
            <a:endParaRPr lang="zh-CN" altLang="en-US" sz="36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0ff97cdc94998bbd4dd4d142b3774440.jpg"/>
          <p:cNvPicPr>
            <a:picLocks noChangeAspect="1"/>
          </p:cNvPicPr>
          <p:nvPr/>
        </p:nvPicPr>
        <p:blipFill>
          <a:blip r:embed="rId2" cstate="print"/>
          <a:stretch>
            <a:fillRect/>
          </a:stretch>
        </p:blipFill>
        <p:spPr>
          <a:xfrm>
            <a:off x="643255" y="0"/>
            <a:ext cx="11572240" cy="7232650"/>
          </a:xfrm>
          <a:prstGeom prst="rect">
            <a:avLst/>
          </a:prstGeom>
        </p:spPr>
      </p:pic>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技术动作违例</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2" name="文本框 1"/>
          <p:cNvSpPr txBox="1"/>
          <p:nvPr/>
        </p:nvSpPr>
        <p:spPr>
          <a:xfrm>
            <a:off x="165100" y="1096010"/>
            <a:ext cx="12447905" cy="6136640"/>
          </a:xfrm>
          <a:prstGeom prst="rect">
            <a:avLst/>
          </a:prstGeom>
          <a:noFill/>
        </p:spPr>
        <p:txBody>
          <a:bodyPr wrap="square" rtlCol="0">
            <a:noAutofit/>
          </a:bodyPr>
          <a:lstStyle/>
          <a:p>
            <a:r>
              <a:rPr lang="zh-CN" altLang="en-US" sz="3600" b="1" dirty="0" smtClean="0">
                <a:latin typeface="楷体" pitchFamily="49" charset="-122"/>
                <a:ea typeface="楷体" pitchFamily="49" charset="-122"/>
              </a:rPr>
              <a:t>（</a:t>
            </a:r>
            <a:r>
              <a:rPr lang="en-US" altLang="zh-CN" sz="3600" b="1" dirty="0" smtClean="0">
                <a:latin typeface="楷体" pitchFamily="49" charset="-122"/>
                <a:ea typeface="楷体" pitchFamily="49" charset="-122"/>
              </a:rPr>
              <a:t>4</a:t>
            </a:r>
            <a:r>
              <a:rPr lang="zh-CN" altLang="en-US" sz="3600" b="1" dirty="0" smtClean="0">
                <a:latin typeface="楷体" pitchFamily="49" charset="-122"/>
                <a:ea typeface="楷体" pitchFamily="49" charset="-122"/>
              </a:rPr>
              <a:t>）球回后场：在比赛中，前场控制球的队，不得使球再回到后场，否则为球回后场违例。具体判定球回后场有</a:t>
            </a:r>
            <a:r>
              <a:rPr lang="zh-CN" altLang="en-US" sz="3600" b="1" dirty="0" smtClean="0">
                <a:latin typeface="楷体" pitchFamily="49" charset="-122"/>
                <a:ea typeface="楷体" pitchFamily="49" charset="-122"/>
              </a:rPr>
              <a:t>三要素：</a:t>
            </a:r>
            <a:endParaRPr lang="en-US" altLang="zh-CN" sz="3600" b="1" dirty="0" smtClean="0">
              <a:latin typeface="楷体" pitchFamily="49" charset="-122"/>
              <a:ea typeface="楷体" pitchFamily="49" charset="-122"/>
            </a:endParaRPr>
          </a:p>
          <a:p>
            <a:endParaRPr lang="en-US" altLang="zh-CN" sz="3600" b="1" dirty="0" smtClean="0">
              <a:latin typeface="楷体" pitchFamily="49" charset="-122"/>
              <a:ea typeface="楷体" pitchFamily="49" charset="-122"/>
            </a:endParaRPr>
          </a:p>
          <a:p>
            <a:endParaRPr lang="en-US" altLang="zh-CN" sz="3600" b="1" dirty="0" smtClean="0">
              <a:latin typeface="楷体" pitchFamily="49" charset="-122"/>
              <a:ea typeface="楷体" pitchFamily="49" charset="-122"/>
            </a:endParaRPr>
          </a:p>
          <a:p>
            <a:endParaRPr lang="en-US" altLang="zh-CN" sz="3600" b="1" dirty="0" smtClean="0">
              <a:latin typeface="楷体" pitchFamily="49" charset="-122"/>
              <a:ea typeface="楷体" pitchFamily="49" charset="-122"/>
            </a:endParaRPr>
          </a:p>
          <a:p>
            <a:endParaRPr lang="en-US" altLang="zh-CN" sz="3600" b="1" dirty="0" smtClean="0">
              <a:latin typeface="楷体" pitchFamily="49" charset="-122"/>
              <a:ea typeface="楷体" pitchFamily="49" charset="-122"/>
            </a:endParaRPr>
          </a:p>
          <a:p>
            <a:r>
              <a:rPr lang="zh-CN" altLang="en-US" sz="3600" b="1" dirty="0" smtClean="0">
                <a:latin typeface="楷体" pitchFamily="49" charset="-122"/>
                <a:ea typeface="楷体" pitchFamily="49" charset="-122"/>
              </a:rPr>
              <a:t/>
            </a:r>
            <a:br>
              <a:rPr lang="zh-CN" altLang="en-US" sz="3600" b="1" dirty="0" smtClean="0">
                <a:latin typeface="楷体" pitchFamily="49" charset="-122"/>
                <a:ea typeface="楷体" pitchFamily="49" charset="-122"/>
              </a:rPr>
            </a:br>
            <a:r>
              <a:rPr lang="zh-CN" altLang="en-US" sz="3600" b="1" dirty="0" smtClean="0">
                <a:latin typeface="楷体" pitchFamily="49" charset="-122"/>
                <a:ea typeface="楷体" pitchFamily="49" charset="-122"/>
              </a:rPr>
              <a:t>（</a:t>
            </a:r>
            <a:r>
              <a:rPr lang="en-US" altLang="zh-CN" sz="3600" b="1" dirty="0" smtClean="0">
                <a:latin typeface="楷体" pitchFamily="49" charset="-122"/>
                <a:ea typeface="楷体" pitchFamily="49" charset="-122"/>
              </a:rPr>
              <a:t>1</a:t>
            </a:r>
            <a:r>
              <a:rPr lang="zh-CN" altLang="en-US" sz="3600" b="1" dirty="0" smtClean="0">
                <a:latin typeface="楷体" pitchFamily="49" charset="-122"/>
                <a:ea typeface="楷体" pitchFamily="49" charset="-122"/>
              </a:rPr>
              <a:t>）该队必须控制球；</a:t>
            </a:r>
            <a:br>
              <a:rPr lang="zh-CN" altLang="en-US" sz="3600" b="1" dirty="0" smtClean="0">
                <a:latin typeface="楷体" pitchFamily="49" charset="-122"/>
                <a:ea typeface="楷体" pitchFamily="49" charset="-122"/>
              </a:rPr>
            </a:br>
            <a:r>
              <a:rPr lang="zh-CN" altLang="en-US" sz="3600" b="1" dirty="0" smtClean="0">
                <a:latin typeface="楷体" pitchFamily="49" charset="-122"/>
                <a:ea typeface="楷体" pitchFamily="49" charset="-122"/>
              </a:rPr>
              <a:t>（</a:t>
            </a:r>
            <a:r>
              <a:rPr lang="en-US" altLang="zh-CN" sz="3600" b="1" dirty="0" smtClean="0">
                <a:latin typeface="楷体" pitchFamily="49" charset="-122"/>
                <a:ea typeface="楷体" pitchFamily="49" charset="-122"/>
              </a:rPr>
              <a:t>2</a:t>
            </a:r>
            <a:r>
              <a:rPr lang="zh-CN" altLang="en-US" sz="3600" b="1" dirty="0" smtClean="0">
                <a:latin typeface="楷体" pitchFamily="49" charset="-122"/>
                <a:ea typeface="楷体" pitchFamily="49" charset="-122"/>
              </a:rPr>
              <a:t>）球进入前场后，在球又回到后场前该队队员最后触及球；</a:t>
            </a:r>
            <a:br>
              <a:rPr lang="zh-CN" altLang="en-US" sz="3600" b="1" dirty="0" smtClean="0">
                <a:latin typeface="楷体" pitchFamily="49" charset="-122"/>
                <a:ea typeface="楷体" pitchFamily="49" charset="-122"/>
              </a:rPr>
            </a:br>
            <a:r>
              <a:rPr lang="zh-CN" altLang="en-US" sz="3600" b="1" dirty="0" smtClean="0">
                <a:latin typeface="楷体" pitchFamily="49" charset="-122"/>
                <a:ea typeface="楷体" pitchFamily="49" charset="-122"/>
              </a:rPr>
              <a:t>（</a:t>
            </a:r>
            <a:r>
              <a:rPr lang="en-US" altLang="zh-CN" sz="3600" b="1" dirty="0" smtClean="0">
                <a:latin typeface="楷体" pitchFamily="49" charset="-122"/>
                <a:ea typeface="楷体" pitchFamily="49" charset="-122"/>
              </a:rPr>
              <a:t>3</a:t>
            </a:r>
            <a:r>
              <a:rPr lang="zh-CN" altLang="en-US" sz="3600" b="1" dirty="0" smtClean="0">
                <a:latin typeface="楷体" pitchFamily="49" charset="-122"/>
                <a:ea typeface="楷体" pitchFamily="49" charset="-122"/>
              </a:rPr>
              <a:t>）球回后场后，该队队员在后场最先触及球。这三个条件必须依次连续发生。</a:t>
            </a:r>
            <a:endParaRPr lang="zh-CN" altLang="en-US" sz="3600" b="1" dirty="0">
              <a:latin typeface="楷体" pitchFamily="49" charset="-122"/>
              <a:ea typeface="楷体" pitchFamily="49"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6" name="图片 5" descr="与民生四小.jpg"/>
          <p:cNvPicPr>
            <a:picLocks noChangeAspect="1"/>
          </p:cNvPicPr>
          <p:nvPr/>
        </p:nvPicPr>
        <p:blipFill>
          <a:blip r:embed="rId3" cstate="print"/>
          <a:srcRect l="2312" t="40244" r="7094" b="13163"/>
          <a:stretch>
            <a:fillRect/>
          </a:stretch>
        </p:blipFill>
        <p:spPr>
          <a:xfrm>
            <a:off x="308695" y="2104157"/>
            <a:ext cx="12097344" cy="5128493"/>
          </a:xfrm>
          <a:prstGeom prst="rect">
            <a:avLst/>
          </a:prstGeom>
        </p:spPr>
      </p:pic>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犯规</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3" name="文本框 2"/>
          <p:cNvSpPr txBox="1"/>
          <p:nvPr/>
        </p:nvSpPr>
        <p:spPr>
          <a:xfrm>
            <a:off x="236855" y="1096010"/>
            <a:ext cx="12429490" cy="5946140"/>
          </a:xfrm>
          <a:prstGeom prst="rect">
            <a:avLst/>
          </a:prstGeom>
          <a:noFill/>
        </p:spPr>
        <p:txBody>
          <a:bodyPr wrap="square" rtlCol="0">
            <a:noAutofit/>
          </a:bodyPr>
          <a:lstStyle/>
          <a:p>
            <a:r>
              <a:rPr lang="zh-CN" altLang="en-US" sz="3200" b="1" dirty="0" smtClean="0">
                <a:solidFill>
                  <a:srgbClr val="FF0000"/>
                </a:solidFill>
              </a:rPr>
              <a:t>（</a:t>
            </a:r>
            <a:r>
              <a:rPr lang="en-US" altLang="zh-CN" sz="3200" b="1" dirty="0" smtClean="0">
                <a:solidFill>
                  <a:srgbClr val="FF0000"/>
                </a:solidFill>
              </a:rPr>
              <a:t>1</a:t>
            </a:r>
            <a:r>
              <a:rPr lang="zh-CN" altLang="en-US" sz="3200" b="1" dirty="0" smtClean="0">
                <a:solidFill>
                  <a:srgbClr val="FF0000"/>
                </a:solidFill>
              </a:rPr>
              <a:t>）打手犯规：又称“非法用手”，在运球或上篮、投篮时防守人员打手，这样就会被裁判吹其打手犯规。</a:t>
            </a:r>
            <a:endParaRPr lang="en-US" altLang="zh-CN" sz="3200" b="1" dirty="0" smtClean="0">
              <a:solidFill>
                <a:srgbClr val="FF0000"/>
              </a:solidFill>
            </a:endParaRPr>
          </a:p>
          <a:p>
            <a:endParaRPr lang="en-US" altLang="zh-CN" sz="3200" b="1" dirty="0" smtClean="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犯规</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3" name="文本框 2"/>
          <p:cNvSpPr txBox="1"/>
          <p:nvPr/>
        </p:nvSpPr>
        <p:spPr>
          <a:xfrm>
            <a:off x="236855" y="1096010"/>
            <a:ext cx="6840592" cy="5946140"/>
          </a:xfrm>
          <a:prstGeom prst="rect">
            <a:avLst/>
          </a:prstGeom>
          <a:noFill/>
        </p:spPr>
        <p:txBody>
          <a:bodyPr wrap="square" rtlCol="0">
            <a:noAutofit/>
          </a:bodyPr>
          <a:lstStyle/>
          <a:p>
            <a:endParaRPr lang="en-US" altLang="zh-CN" sz="3200" b="1" dirty="0" smtClean="0">
              <a:solidFill>
                <a:srgbClr val="FF0000"/>
              </a:solidFill>
            </a:endParaRPr>
          </a:p>
          <a:p>
            <a:r>
              <a:rPr lang="zh-CN" altLang="en-US" sz="3200" b="1" dirty="0" smtClean="0">
                <a:solidFill>
                  <a:srgbClr val="FF0000"/>
                </a:solidFill>
              </a:rPr>
              <a:t>（</a:t>
            </a:r>
            <a:r>
              <a:rPr lang="en-US" altLang="zh-CN" sz="3200" b="1" dirty="0" smtClean="0">
                <a:solidFill>
                  <a:srgbClr val="FF0000"/>
                </a:solidFill>
              </a:rPr>
              <a:t>2</a:t>
            </a:r>
            <a:r>
              <a:rPr lang="zh-CN" altLang="en-US" sz="3200" b="1" dirty="0" smtClean="0">
                <a:solidFill>
                  <a:srgbClr val="FF0000"/>
                </a:solidFill>
              </a:rPr>
              <a:t>）阻挡犯规：持球队员与防守持球队员在进攻和防守时，采取了不合理的位置、不正确的身体姿势、不正当的起动方法和非法的动作而造成错误的身体接触而产生的侵人犯规。</a:t>
            </a:r>
          </a:p>
          <a:p>
            <a:endParaRPr lang="zh-CN" altLang="en-US" sz="3200" b="1" dirty="0" smtClean="0">
              <a:solidFill>
                <a:srgbClr val="FF0000"/>
              </a:solidFill>
            </a:endParaRPr>
          </a:p>
          <a:p>
            <a:endParaRPr lang="zh-CN" altLang="en-US" sz="3200" b="1" dirty="0">
              <a:solidFill>
                <a:srgbClr val="FF0000"/>
              </a:solidFill>
            </a:endParaRPr>
          </a:p>
        </p:txBody>
      </p:sp>
      <p:pic>
        <p:nvPicPr>
          <p:cNvPr id="7" name="图片 6" descr="集体照.jpg"/>
          <p:cNvPicPr>
            <a:picLocks noChangeAspect="1"/>
          </p:cNvPicPr>
          <p:nvPr/>
        </p:nvPicPr>
        <p:blipFill>
          <a:blip r:embed="rId3" cstate="print"/>
          <a:stretch>
            <a:fillRect/>
          </a:stretch>
        </p:blipFill>
        <p:spPr>
          <a:xfrm>
            <a:off x="7221463" y="231949"/>
            <a:ext cx="4980496" cy="6640661"/>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8" name="图片 7" descr="造型.jpg"/>
          <p:cNvPicPr>
            <a:picLocks noChangeAspect="1"/>
          </p:cNvPicPr>
          <p:nvPr/>
        </p:nvPicPr>
        <p:blipFill>
          <a:blip r:embed="rId3" cstate="print"/>
          <a:srcRect t="16267" r="3233" b="21920"/>
          <a:stretch>
            <a:fillRect/>
          </a:stretch>
        </p:blipFill>
        <p:spPr>
          <a:xfrm>
            <a:off x="2468935" y="2608213"/>
            <a:ext cx="8568952" cy="4104456"/>
          </a:xfrm>
          <a:prstGeom prst="rect">
            <a:avLst/>
          </a:prstGeom>
        </p:spPr>
      </p:pic>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犯规</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3" name="文本框 2"/>
          <p:cNvSpPr txBox="1"/>
          <p:nvPr/>
        </p:nvSpPr>
        <p:spPr>
          <a:xfrm>
            <a:off x="429260" y="1096045"/>
            <a:ext cx="12429490" cy="5946140"/>
          </a:xfrm>
          <a:prstGeom prst="rect">
            <a:avLst/>
          </a:prstGeom>
          <a:noFill/>
        </p:spPr>
        <p:txBody>
          <a:bodyPr wrap="square" rtlCol="0">
            <a:noAutofit/>
          </a:bodyPr>
          <a:lstStyle/>
          <a:p>
            <a:endParaRPr lang="zh-CN" altLang="en-US" sz="3200" b="1" dirty="0" smtClean="0">
              <a:solidFill>
                <a:srgbClr val="FF0000"/>
              </a:solidFill>
            </a:endParaRPr>
          </a:p>
          <a:p>
            <a:r>
              <a:rPr lang="zh-CN" altLang="en-US" sz="3200" b="1" dirty="0" smtClean="0">
                <a:solidFill>
                  <a:srgbClr val="FF0000"/>
                </a:solidFill>
              </a:rPr>
              <a:t>（</a:t>
            </a:r>
            <a:r>
              <a:rPr lang="en-US" altLang="zh-CN" sz="3200" b="1" dirty="0" smtClean="0">
                <a:solidFill>
                  <a:srgbClr val="FF0000"/>
                </a:solidFill>
              </a:rPr>
              <a:t>3</a:t>
            </a:r>
            <a:r>
              <a:rPr lang="zh-CN" altLang="en-US" sz="3200" b="1" dirty="0" smtClean="0">
                <a:solidFill>
                  <a:srgbClr val="FF0000"/>
                </a:solidFill>
              </a:rPr>
              <a:t>）推人犯规：队员通过伸展臂、肩、髋、膝、脚或弯曲身体成不正常姿势以阻挡、拉、推、撞、绊等动作来阻碍对方行进</a:t>
            </a:r>
            <a:r>
              <a:rPr lang="en-US" altLang="zh-CN" sz="3200" b="1" dirty="0" smtClean="0">
                <a:solidFill>
                  <a:srgbClr val="FF0000"/>
                </a:solidFill>
              </a:rPr>
              <a:t>;</a:t>
            </a:r>
            <a:r>
              <a:rPr lang="zh-CN" altLang="en-US" sz="3200" b="1" dirty="0" smtClean="0">
                <a:solidFill>
                  <a:srgbClr val="FF0000"/>
                </a:solidFill>
              </a:rPr>
              <a:t>，使用的粗野动作。</a:t>
            </a:r>
            <a:endParaRPr lang="zh-CN" altLang="en-US" sz="3200" b="1"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d036c2cbc6906ba23d60995b5b52711.jpg"/>
          <p:cNvPicPr>
            <a:picLocks noChangeAspect="1"/>
          </p:cNvPicPr>
          <p:nvPr/>
        </p:nvPicPr>
        <p:blipFill>
          <a:blip r:embed="rId7" cstate="print"/>
          <a:stretch>
            <a:fillRect/>
          </a:stretch>
        </p:blipFill>
        <p:spPr>
          <a:xfrm>
            <a:off x="0" y="0"/>
            <a:ext cx="12858750" cy="7232650"/>
          </a:xfrm>
          <a:prstGeom prst="rect">
            <a:avLst/>
          </a:prstGeom>
        </p:spPr>
      </p:pic>
      <p:sp>
        <p:nvSpPr>
          <p:cNvPr id="10" name="圆角矩形 9"/>
          <p:cNvSpPr/>
          <p:nvPr/>
        </p:nvSpPr>
        <p:spPr>
          <a:xfrm>
            <a:off x="6429375" y="1816125"/>
            <a:ext cx="4536504" cy="523212"/>
          </a:xfrm>
          <a:prstGeom prst="roundRect">
            <a:avLst/>
          </a:prstGeom>
          <a:gradFill>
            <a:gsLst>
              <a:gs pos="0">
                <a:srgbClr val="5E9EFF"/>
              </a:gs>
              <a:gs pos="39999">
                <a:srgbClr val="85C2FF"/>
              </a:gs>
              <a:gs pos="70000">
                <a:srgbClr val="C4D6EB"/>
              </a:gs>
              <a:gs pos="100000">
                <a:srgbClr val="FFEBFA"/>
              </a:gs>
            </a:gsLst>
            <a:lin ang="5400000" scaled="0"/>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6429" tIns="48214" rIns="96429" bIns="48214" rtlCol="0" anchor="ctr"/>
          <a:lstStyle/>
          <a:p>
            <a:pPr algn="ctr"/>
            <a:endParaRPr lang="zh-CN" altLang="en-US">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矩形 10"/>
          <p:cNvSpPr/>
          <p:nvPr/>
        </p:nvSpPr>
        <p:spPr>
          <a:xfrm>
            <a:off x="7869535" y="1887220"/>
            <a:ext cx="2880320" cy="461665"/>
          </a:xfrm>
          <a:prstGeom prst="rect">
            <a:avLst/>
          </a:prstGeom>
          <a:noFill/>
          <a:effectLst/>
        </p:spPr>
        <p:txBody>
          <a:bodyPr wrap="square">
            <a:spAutoFit/>
          </a:bodyPr>
          <a:lstStyle/>
          <a:p>
            <a:pPr lvl="0" algn="l" fontAlgn="auto">
              <a:spcBef>
                <a:spcPts val="0"/>
              </a:spcBef>
              <a:spcAft>
                <a:spcPts val="0"/>
              </a:spcAft>
              <a:buClrTx/>
              <a:buSzTx/>
              <a:buFontTx/>
              <a:defRPr/>
            </a:pPr>
            <a:r>
              <a:rPr lang="zh-CN" altLang="en-US" sz="2400" dirty="0" smtClean="0">
                <a:latin typeface="Arial" panose="020B0604020202020204" pitchFamily="34" charset="0"/>
                <a:ea typeface="微软雅黑" panose="020B0503020204020204" pitchFamily="34" charset="-122"/>
                <a:sym typeface="+mn-ea"/>
              </a:rPr>
              <a:t>篮球的历史与起源</a:t>
            </a:r>
          </a:p>
        </p:txBody>
      </p:sp>
      <p:sp>
        <p:nvSpPr>
          <p:cNvPr id="12" name="椭圆 11"/>
          <p:cNvSpPr/>
          <p:nvPr/>
        </p:nvSpPr>
        <p:spPr>
          <a:xfrm>
            <a:off x="6501383" y="1888133"/>
            <a:ext cx="366827" cy="366827"/>
          </a:xfrm>
          <a:prstGeom prst="ellipse">
            <a:avLst/>
          </a:prstGeom>
          <a:solidFill>
            <a:schemeClr val="tx1"/>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en-US" altLang="zh-CN" sz="1200" dirty="0" smtClean="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1</a:t>
            </a: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圆角矩形 12"/>
          <p:cNvSpPr/>
          <p:nvPr/>
        </p:nvSpPr>
        <p:spPr>
          <a:xfrm>
            <a:off x="6429375" y="2608213"/>
            <a:ext cx="4536504" cy="523212"/>
          </a:xfrm>
          <a:prstGeom prst="round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6429" tIns="48214" rIns="96429" bIns="48214" rtlCol="0" anchor="ctr"/>
          <a:lstStyle/>
          <a:p>
            <a:pPr algn="ctr"/>
            <a:endParaRPr lang="zh-CN" altLang="en-US">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矩形 13"/>
          <p:cNvSpPr/>
          <p:nvPr/>
        </p:nvSpPr>
        <p:spPr>
          <a:xfrm>
            <a:off x="7869535" y="2658418"/>
            <a:ext cx="2448272" cy="461665"/>
          </a:xfrm>
          <a:prstGeom prst="rect">
            <a:avLst/>
          </a:prstGeom>
          <a:effectLst/>
        </p:spPr>
        <p:txBody>
          <a:bodyPr wrap="square">
            <a:spAutoFit/>
          </a:bodyPr>
          <a:lstStyle/>
          <a:p>
            <a:pPr fontAlgn="auto">
              <a:spcBef>
                <a:spcPts val="0"/>
              </a:spcBef>
              <a:spcAft>
                <a:spcPts val="0"/>
              </a:spcAft>
              <a:defRPr/>
            </a:pPr>
            <a:r>
              <a:rPr lang="zh-CN" altLang="en-US" sz="2400" dirty="0" smtClean="0">
                <a:latin typeface="Arial" panose="020B0604020202020204" pitchFamily="34" charset="0"/>
                <a:ea typeface="微软雅黑" panose="020B0503020204020204" pitchFamily="34" charset="-122"/>
                <a:sym typeface="Arial" panose="020B0604020202020204" pitchFamily="34" charset="0"/>
              </a:rPr>
              <a:t>篮球场地</a:t>
            </a:r>
          </a:p>
        </p:txBody>
      </p:sp>
      <p:sp>
        <p:nvSpPr>
          <p:cNvPr id="15" name="椭圆 14"/>
          <p:cNvSpPr/>
          <p:nvPr/>
        </p:nvSpPr>
        <p:spPr>
          <a:xfrm>
            <a:off x="6573391" y="2752229"/>
            <a:ext cx="366827" cy="366827"/>
          </a:xfrm>
          <a:prstGeom prst="ellipse">
            <a:avLst/>
          </a:prstGeom>
          <a:solidFill>
            <a:schemeClr val="tx1"/>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en-US" altLang="zh-CN" sz="1200" dirty="0" smtClean="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2</a:t>
            </a: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 name="圆角矩形 15"/>
          <p:cNvSpPr/>
          <p:nvPr/>
        </p:nvSpPr>
        <p:spPr>
          <a:xfrm>
            <a:off x="6429375" y="3328293"/>
            <a:ext cx="4536504" cy="523212"/>
          </a:xfrm>
          <a:prstGeom prst="roundRect">
            <a:avLst/>
          </a:prstGeom>
          <a:gradFill>
            <a:gsLst>
              <a:gs pos="0">
                <a:srgbClr val="FF3399"/>
              </a:gs>
              <a:gs pos="25000">
                <a:srgbClr val="FF6633"/>
              </a:gs>
              <a:gs pos="50000">
                <a:srgbClr val="FFFF00"/>
              </a:gs>
              <a:gs pos="75000">
                <a:srgbClr val="01A78F"/>
              </a:gs>
              <a:gs pos="100000">
                <a:srgbClr val="3366FF"/>
              </a:gs>
            </a:gsLst>
            <a:lin ang="5400000" scaled="0"/>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6429" tIns="48214" rIns="96429" bIns="48214" rtlCol="0" anchor="ctr"/>
          <a:lstStyle/>
          <a:p>
            <a:pPr algn="ctr"/>
            <a:endParaRPr lang="zh-CN" altLang="en-US">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矩形 18"/>
          <p:cNvSpPr/>
          <p:nvPr/>
        </p:nvSpPr>
        <p:spPr>
          <a:xfrm>
            <a:off x="7941543" y="3432749"/>
            <a:ext cx="2304256" cy="461665"/>
          </a:xfrm>
          <a:prstGeom prst="rect">
            <a:avLst/>
          </a:prstGeom>
          <a:effectLst/>
        </p:spPr>
        <p:txBody>
          <a:bodyPr wrap="square">
            <a:spAutoFit/>
          </a:bodyPr>
          <a:lstStyle/>
          <a:p>
            <a:pPr fontAlgn="auto">
              <a:spcBef>
                <a:spcPts val="0"/>
              </a:spcBef>
              <a:spcAft>
                <a:spcPts val="0"/>
              </a:spcAft>
              <a:defRPr/>
            </a:pPr>
            <a:r>
              <a:rPr lang="zh-CN" altLang="en-US" sz="2400" dirty="0" smtClean="0">
                <a:latin typeface="Arial" panose="020B0604020202020204" pitchFamily="34" charset="0"/>
                <a:ea typeface="微软雅黑" panose="020B0503020204020204" pitchFamily="34" charset="-122"/>
                <a:sym typeface="Arial" panose="020B0604020202020204" pitchFamily="34" charset="0"/>
              </a:rPr>
              <a:t>比赛规则</a:t>
            </a:r>
          </a:p>
        </p:txBody>
      </p:sp>
      <p:sp>
        <p:nvSpPr>
          <p:cNvPr id="20" name="椭圆 19"/>
          <p:cNvSpPr/>
          <p:nvPr/>
        </p:nvSpPr>
        <p:spPr>
          <a:xfrm>
            <a:off x="6573391" y="3472309"/>
            <a:ext cx="366827" cy="366827"/>
          </a:xfrm>
          <a:prstGeom prst="ellipse">
            <a:avLst/>
          </a:prstGeom>
          <a:solidFill>
            <a:schemeClr val="tx1"/>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en-US" altLang="zh-CN" sz="1200" dirty="0" smtClean="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3</a:t>
            </a: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圆角矩形 20"/>
          <p:cNvSpPr/>
          <p:nvPr/>
        </p:nvSpPr>
        <p:spPr>
          <a:xfrm>
            <a:off x="6429375" y="4120381"/>
            <a:ext cx="4536504" cy="523212"/>
          </a:xfrm>
          <a:prstGeom prst="roundRect">
            <a:avLst/>
          </a:prstGeom>
          <a:gradFill>
            <a:gsLst>
              <a:gs pos="0">
                <a:srgbClr val="5E9EFF"/>
              </a:gs>
              <a:gs pos="39999">
                <a:srgbClr val="85C2FF"/>
              </a:gs>
              <a:gs pos="70000">
                <a:srgbClr val="C4D6EB"/>
              </a:gs>
              <a:gs pos="100000">
                <a:srgbClr val="FFEBFA"/>
              </a:gs>
            </a:gsLst>
            <a:lin ang="5400000" scaled="0"/>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6429" tIns="48214" rIns="96429" bIns="48214" rtlCol="0" anchor="ctr"/>
          <a:lstStyle/>
          <a:p>
            <a:pPr algn="ctr"/>
            <a:endParaRPr lang="zh-CN" altLang="en-US">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椭圆 22"/>
          <p:cNvSpPr/>
          <p:nvPr/>
        </p:nvSpPr>
        <p:spPr>
          <a:xfrm>
            <a:off x="6501383" y="4264397"/>
            <a:ext cx="366827" cy="366827"/>
          </a:xfrm>
          <a:prstGeom prst="ellipse">
            <a:avLst/>
          </a:prstGeom>
          <a:solidFill>
            <a:schemeClr val="tx1"/>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en-US" altLang="zh-CN" sz="1200" dirty="0" smtClean="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4</a:t>
            </a: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TextBox 153"/>
          <p:cNvSpPr txBox="1"/>
          <p:nvPr/>
        </p:nvSpPr>
        <p:spPr>
          <a:xfrm>
            <a:off x="796851" y="1025501"/>
            <a:ext cx="3061167" cy="1574659"/>
          </a:xfrm>
          <a:prstGeom prst="rect">
            <a:avLst/>
          </a:prstGeom>
          <a:noFill/>
        </p:spPr>
        <p:txBody>
          <a:bodyPr wrap="square" lIns="96392" tIns="48195" rIns="96392" bIns="48195" rtlCol="0">
            <a:spAutoFit/>
          </a:bodyPr>
          <a:lstStyle/>
          <a:p>
            <a:pPr fontAlgn="auto">
              <a:spcBef>
                <a:spcPts val="0"/>
              </a:spcBef>
              <a:spcAft>
                <a:spcPts val="0"/>
              </a:spcAft>
              <a:defRPr/>
            </a:pPr>
            <a:r>
              <a:rPr lang="zh-CN" altLang="en-US" sz="6000" b="1"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目录</a:t>
            </a:r>
            <a:endParaRPr lang="en-US" altLang="zh-CN" sz="6000" b="1" dirty="0" smtClean="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fontAlgn="auto">
              <a:spcBef>
                <a:spcPts val="0"/>
              </a:spcBef>
              <a:spcAft>
                <a:spcPts val="0"/>
              </a:spcAft>
              <a:defRPr/>
            </a:pPr>
            <a:r>
              <a:rPr lang="en-US" altLang="zh-CN" sz="3600" b="1" dirty="0" smtClean="0">
                <a:solidFill>
                  <a:schemeClr val="bg1"/>
                </a:solidFill>
                <a:latin typeface="Arial" panose="020B0604020202020204" pitchFamily="34" charset="0"/>
                <a:ea typeface="微软雅黑" panose="020B0503020204020204" pitchFamily="34" charset="-122"/>
                <a:sym typeface="Arial" panose="020B0604020202020204" pitchFamily="34" charset="0"/>
              </a:rPr>
              <a:t>DIRECTORY</a:t>
            </a:r>
          </a:p>
        </p:txBody>
      </p:sp>
      <p:sp>
        <p:nvSpPr>
          <p:cNvPr id="3" name="圆角矩形 2"/>
          <p:cNvSpPr/>
          <p:nvPr>
            <p:custDataLst>
              <p:tags r:id="rId1"/>
            </p:custDataLst>
          </p:nvPr>
        </p:nvSpPr>
        <p:spPr>
          <a:xfrm>
            <a:off x="6429375" y="4840461"/>
            <a:ext cx="4536504" cy="523212"/>
          </a:xfrm>
          <a:prstGeom prst="roundRect">
            <a:avLst/>
          </a:prstGeom>
          <a:gradFill>
            <a:gsLst>
              <a:gs pos="0">
                <a:srgbClr val="DDEBCF"/>
              </a:gs>
              <a:gs pos="50000">
                <a:srgbClr val="9CB86E"/>
              </a:gs>
              <a:gs pos="100000">
                <a:srgbClr val="156B13"/>
              </a:gs>
            </a:gsLst>
            <a:lin ang="5400000" scaled="0"/>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6429" tIns="48214" rIns="96429" bIns="48214" rtlCol="0" anchor="ctr"/>
          <a:lstStyle/>
          <a:p>
            <a:pPr algn="ctr"/>
            <a:endParaRPr lang="zh-CN" altLang="en-US">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椭圆 3"/>
          <p:cNvSpPr/>
          <p:nvPr>
            <p:custDataLst>
              <p:tags r:id="rId2"/>
            </p:custDataLst>
          </p:nvPr>
        </p:nvSpPr>
        <p:spPr>
          <a:xfrm>
            <a:off x="6501383" y="4984477"/>
            <a:ext cx="366827" cy="366827"/>
          </a:xfrm>
          <a:prstGeom prst="ellipse">
            <a:avLst/>
          </a:prstGeom>
          <a:solidFill>
            <a:schemeClr val="tx1"/>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en-US" altLang="zh-CN" sz="1200" dirty="0" smtClean="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5</a:t>
            </a: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矩形 4"/>
          <p:cNvSpPr/>
          <p:nvPr>
            <p:custDataLst>
              <p:tags r:id="rId3"/>
            </p:custDataLst>
          </p:nvPr>
        </p:nvSpPr>
        <p:spPr>
          <a:xfrm>
            <a:off x="7941543" y="4120382"/>
            <a:ext cx="2376264" cy="461665"/>
          </a:xfrm>
          <a:prstGeom prst="rect">
            <a:avLst/>
          </a:prstGeom>
          <a:effectLst/>
        </p:spPr>
        <p:txBody>
          <a:bodyPr wrap="square">
            <a:spAutoFit/>
          </a:bodyPr>
          <a:lstStyle/>
          <a:p>
            <a:pPr fontAlgn="auto">
              <a:spcBef>
                <a:spcPts val="0"/>
              </a:spcBef>
              <a:spcAft>
                <a:spcPts val="0"/>
              </a:spcAft>
              <a:defRPr/>
            </a:pPr>
            <a:r>
              <a:rPr lang="zh-CN" altLang="en-US" sz="2400" dirty="0" smtClean="0">
                <a:latin typeface="Arial" panose="020B0604020202020204" pitchFamily="34" charset="0"/>
                <a:ea typeface="微软雅黑" panose="020B0503020204020204" pitchFamily="34" charset="-122"/>
                <a:sym typeface="Arial" panose="020B0604020202020204" pitchFamily="34" charset="0"/>
              </a:rPr>
              <a:t>技术术语</a:t>
            </a:r>
          </a:p>
        </p:txBody>
      </p:sp>
      <p:sp>
        <p:nvSpPr>
          <p:cNvPr id="17" name="矩形 16"/>
          <p:cNvSpPr/>
          <p:nvPr>
            <p:custDataLst>
              <p:tags r:id="rId4"/>
            </p:custDataLst>
          </p:nvPr>
        </p:nvSpPr>
        <p:spPr>
          <a:xfrm flipH="1">
            <a:off x="8025649" y="4840462"/>
            <a:ext cx="2004126" cy="461665"/>
          </a:xfrm>
          <a:prstGeom prst="rect">
            <a:avLst/>
          </a:prstGeom>
          <a:effectLst/>
        </p:spPr>
        <p:txBody>
          <a:bodyPr wrap="square">
            <a:spAutoFit/>
          </a:bodyPr>
          <a:lstStyle/>
          <a:p>
            <a:pPr fontAlgn="auto">
              <a:spcBef>
                <a:spcPts val="0"/>
              </a:spcBef>
              <a:spcAft>
                <a:spcPts val="0"/>
              </a:spcAft>
              <a:defRPr/>
            </a:pPr>
            <a:r>
              <a:rPr lang="zh-CN" altLang="en-US" sz="2400" dirty="0" smtClean="0">
                <a:latin typeface="Arial" panose="020B0604020202020204" pitchFamily="34" charset="0"/>
                <a:ea typeface="微软雅黑" panose="020B0503020204020204" pitchFamily="34" charset="-122"/>
                <a:sym typeface="Arial" panose="020B0604020202020204" pitchFamily="34" charset="0"/>
              </a:rPr>
              <a:t>经典动作</a:t>
            </a:r>
            <a:endParaRPr lang="zh-CN" altLang="en-US" sz="2400" dirty="0" smtClean="0">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000"/>
                            </p:stCondLst>
                            <p:childTnLst>
                              <p:par>
                                <p:cTn id="17" presetID="26" presetClass="emph" presetSubtype="0" fill="hold" grpId="1" nodeType="afterEffect">
                                  <p:stCondLst>
                                    <p:cond delay="0"/>
                                  </p:stCondLst>
                                  <p:childTnLst>
                                    <p:animEffect transition="out" filter="fade">
                                      <p:cBhvr>
                                        <p:cTn id="18" dur="500" tmFilter="0, 0; .2, .5; .8, .5; 1, 0"/>
                                        <p:tgtEl>
                                          <p:spTgt spid="10"/>
                                        </p:tgtEl>
                                      </p:cBhvr>
                                    </p:animEffect>
                                    <p:animScale>
                                      <p:cBhvr>
                                        <p:cTn id="19" dur="250" autoRev="1" fill="hold"/>
                                        <p:tgtEl>
                                          <p:spTgt spid="10"/>
                                        </p:tgtEl>
                                      </p:cBhvr>
                                      <p:by x="105000" y="105000"/>
                                    </p:animScale>
                                  </p:childTnLst>
                                </p:cTn>
                              </p:par>
                            </p:childTnLst>
                          </p:cTn>
                        </p:par>
                        <p:par>
                          <p:cTn id="20" fill="hold">
                            <p:stCondLst>
                              <p:cond delay="1500"/>
                            </p:stCondLst>
                            <p:childTnLst>
                              <p:par>
                                <p:cTn id="21" presetID="22" presetClass="entr" presetSubtype="4"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par>
                          <p:cTn id="28" fill="hold">
                            <p:stCondLst>
                              <p:cond delay="2500"/>
                            </p:stCondLst>
                            <p:childTnLst>
                              <p:par>
                                <p:cTn id="29" presetID="53" presetClass="entr" presetSubtype="16"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par>
                          <p:cTn id="34" fill="hold">
                            <p:stCondLst>
                              <p:cond delay="3000"/>
                            </p:stCondLst>
                            <p:childTnLst>
                              <p:par>
                                <p:cTn id="35" presetID="26" presetClass="emph" presetSubtype="0" fill="hold" grpId="1" nodeType="afterEffect">
                                  <p:stCondLst>
                                    <p:cond delay="0"/>
                                  </p:stCondLst>
                                  <p:childTnLst>
                                    <p:animEffect transition="out" filter="fade">
                                      <p:cBhvr>
                                        <p:cTn id="36" dur="500" tmFilter="0, 0; .2, .5; .8, .5; 1, 0"/>
                                        <p:tgtEl>
                                          <p:spTgt spid="13"/>
                                        </p:tgtEl>
                                      </p:cBhvr>
                                    </p:animEffect>
                                    <p:animScale>
                                      <p:cBhvr>
                                        <p:cTn id="37" dur="250" autoRev="1" fill="hold"/>
                                        <p:tgtEl>
                                          <p:spTgt spid="13"/>
                                        </p:tgtEl>
                                      </p:cBhvr>
                                      <p:by x="105000" y="105000"/>
                                    </p:animScale>
                                  </p:childTnLst>
                                </p:cTn>
                              </p:par>
                            </p:childTnLst>
                          </p:cTn>
                        </p:par>
                        <p:par>
                          <p:cTn id="38" fill="hold">
                            <p:stCondLst>
                              <p:cond delay="3500"/>
                            </p:stCondLst>
                            <p:childTnLst>
                              <p:par>
                                <p:cTn id="39" presetID="22" presetClass="entr" presetSubtype="4"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00"/>
                                        <p:tgtEl>
                                          <p:spTgt spid="15"/>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par>
                          <p:cTn id="46" fill="hold">
                            <p:stCondLst>
                              <p:cond delay="4500"/>
                            </p:stCondLst>
                            <p:childTnLst>
                              <p:par>
                                <p:cTn id="47" presetID="53" presetClass="entr" presetSubtype="16"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par>
                          <p:cTn id="52" fill="hold">
                            <p:stCondLst>
                              <p:cond delay="5000"/>
                            </p:stCondLst>
                            <p:childTnLst>
                              <p:par>
                                <p:cTn id="53" presetID="26" presetClass="emph" presetSubtype="0" fill="hold" grpId="1" nodeType="afterEffect">
                                  <p:stCondLst>
                                    <p:cond delay="0"/>
                                  </p:stCondLst>
                                  <p:childTnLst>
                                    <p:animEffect transition="out" filter="fade">
                                      <p:cBhvr>
                                        <p:cTn id="54" dur="500" tmFilter="0, 0; .2, .5; .8, .5; 1, 0"/>
                                        <p:tgtEl>
                                          <p:spTgt spid="16"/>
                                        </p:tgtEl>
                                      </p:cBhvr>
                                    </p:animEffect>
                                    <p:animScale>
                                      <p:cBhvr>
                                        <p:cTn id="55" dur="250" autoRev="1" fill="hold"/>
                                        <p:tgtEl>
                                          <p:spTgt spid="16"/>
                                        </p:tgtEl>
                                      </p:cBhvr>
                                      <p:by x="105000" y="105000"/>
                                    </p:animScale>
                                  </p:childTnLst>
                                </p:cTn>
                              </p:par>
                            </p:childTnLst>
                          </p:cTn>
                        </p:par>
                        <p:par>
                          <p:cTn id="56" fill="hold">
                            <p:stCondLst>
                              <p:cond delay="5500"/>
                            </p:stCondLst>
                            <p:childTnLst>
                              <p:par>
                                <p:cTn id="57" presetID="22" presetClass="entr" presetSubtype="4"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down)">
                                      <p:cBhvr>
                                        <p:cTn id="59" dur="500"/>
                                        <p:tgtEl>
                                          <p:spTgt spid="20"/>
                                        </p:tgtEl>
                                      </p:cBhvr>
                                    </p:animEffect>
                                  </p:childTnLst>
                                </p:cTn>
                              </p:par>
                            </p:childTnLst>
                          </p:cTn>
                        </p:par>
                        <p:par>
                          <p:cTn id="60" fill="hold">
                            <p:stCondLst>
                              <p:cond delay="6000"/>
                            </p:stCondLst>
                            <p:childTnLst>
                              <p:par>
                                <p:cTn id="61" presetID="22" presetClass="entr" presetSubtype="8"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wipe(left)">
                                      <p:cBhvr>
                                        <p:cTn id="63" dur="500"/>
                                        <p:tgtEl>
                                          <p:spTgt spid="19"/>
                                        </p:tgtEl>
                                      </p:cBhvr>
                                    </p:animEffect>
                                  </p:childTnLst>
                                </p:cTn>
                              </p:par>
                            </p:childTnLst>
                          </p:cTn>
                        </p:par>
                        <p:par>
                          <p:cTn id="64" fill="hold">
                            <p:stCondLst>
                              <p:cond delay="6500"/>
                            </p:stCondLst>
                            <p:childTnLst>
                              <p:par>
                                <p:cTn id="65" presetID="53" presetClass="entr" presetSubtype="16"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p:cTn id="67" dur="500" fill="hold"/>
                                        <p:tgtEl>
                                          <p:spTgt spid="21"/>
                                        </p:tgtEl>
                                        <p:attrNameLst>
                                          <p:attrName>ppt_w</p:attrName>
                                        </p:attrNameLst>
                                      </p:cBhvr>
                                      <p:tavLst>
                                        <p:tav tm="0">
                                          <p:val>
                                            <p:fltVal val="0"/>
                                          </p:val>
                                        </p:tav>
                                        <p:tav tm="100000">
                                          <p:val>
                                            <p:strVal val="#ppt_w"/>
                                          </p:val>
                                        </p:tav>
                                      </p:tavLst>
                                    </p:anim>
                                    <p:anim calcmode="lin" valueType="num">
                                      <p:cBhvr>
                                        <p:cTn id="68" dur="500" fill="hold"/>
                                        <p:tgtEl>
                                          <p:spTgt spid="21"/>
                                        </p:tgtEl>
                                        <p:attrNameLst>
                                          <p:attrName>ppt_h</p:attrName>
                                        </p:attrNameLst>
                                      </p:cBhvr>
                                      <p:tavLst>
                                        <p:tav tm="0">
                                          <p:val>
                                            <p:fltVal val="0"/>
                                          </p:val>
                                        </p:tav>
                                        <p:tav tm="100000">
                                          <p:val>
                                            <p:strVal val="#ppt_h"/>
                                          </p:val>
                                        </p:tav>
                                      </p:tavLst>
                                    </p:anim>
                                    <p:animEffect transition="in" filter="fade">
                                      <p:cBhvr>
                                        <p:cTn id="69" dur="500"/>
                                        <p:tgtEl>
                                          <p:spTgt spid="21"/>
                                        </p:tgtEl>
                                      </p:cBhvr>
                                    </p:animEffect>
                                  </p:childTnLst>
                                </p:cTn>
                              </p:par>
                            </p:childTnLst>
                          </p:cTn>
                        </p:par>
                        <p:par>
                          <p:cTn id="70" fill="hold">
                            <p:stCondLst>
                              <p:cond delay="7000"/>
                            </p:stCondLst>
                            <p:childTnLst>
                              <p:par>
                                <p:cTn id="71" presetID="26" presetClass="emph" presetSubtype="0" fill="hold" grpId="1" nodeType="afterEffect">
                                  <p:stCondLst>
                                    <p:cond delay="0"/>
                                  </p:stCondLst>
                                  <p:childTnLst>
                                    <p:animEffect transition="out" filter="fade">
                                      <p:cBhvr>
                                        <p:cTn id="72" dur="500" tmFilter="0, 0; .2, .5; .8, .5; 1, 0"/>
                                        <p:tgtEl>
                                          <p:spTgt spid="21"/>
                                        </p:tgtEl>
                                      </p:cBhvr>
                                    </p:animEffect>
                                    <p:animScale>
                                      <p:cBhvr>
                                        <p:cTn id="73" dur="250" autoRev="1" fill="hold"/>
                                        <p:tgtEl>
                                          <p:spTgt spid="21"/>
                                        </p:tgtEl>
                                      </p:cBhvr>
                                      <p:by x="105000" y="105000"/>
                                    </p:animScale>
                                  </p:childTnLst>
                                </p:cTn>
                              </p:par>
                            </p:childTnLst>
                          </p:cTn>
                        </p:par>
                        <p:par>
                          <p:cTn id="74" fill="hold">
                            <p:stCondLst>
                              <p:cond delay="7500"/>
                            </p:stCondLst>
                            <p:childTnLst>
                              <p:par>
                                <p:cTn id="75" presetID="22" presetClass="entr" presetSubtype="4" fill="hold" grpId="0" nodeType="after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wipe(down)">
                                      <p:cBhvr>
                                        <p:cTn id="77" dur="500"/>
                                        <p:tgtEl>
                                          <p:spTgt spid="23"/>
                                        </p:tgtEl>
                                      </p:cBhvr>
                                    </p:animEffect>
                                  </p:childTnLst>
                                </p:cTn>
                              </p:par>
                            </p:childTnLst>
                          </p:cTn>
                        </p:par>
                        <p:par>
                          <p:cTn id="78" fill="hold">
                            <p:stCondLst>
                              <p:cond delay="8000"/>
                            </p:stCondLst>
                            <p:childTnLst>
                              <p:par>
                                <p:cTn id="79" presetID="53" presetClass="entr" presetSubtype="16" fill="hold" grpId="0" nodeType="afterEffect">
                                  <p:stCondLst>
                                    <p:cond delay="0"/>
                                  </p:stCondLst>
                                  <p:childTnLst>
                                    <p:set>
                                      <p:cBhvr>
                                        <p:cTn id="80" dur="1" fill="hold">
                                          <p:stCondLst>
                                            <p:cond delay="0"/>
                                          </p:stCondLst>
                                        </p:cTn>
                                        <p:tgtEl>
                                          <p:spTgt spid="3"/>
                                        </p:tgtEl>
                                        <p:attrNameLst>
                                          <p:attrName>style.visibility</p:attrName>
                                        </p:attrNameLst>
                                      </p:cBhvr>
                                      <p:to>
                                        <p:strVal val="visible"/>
                                      </p:to>
                                    </p:set>
                                    <p:anim calcmode="lin" valueType="num">
                                      <p:cBhvr>
                                        <p:cTn id="81" dur="500" fill="hold"/>
                                        <p:tgtEl>
                                          <p:spTgt spid="3"/>
                                        </p:tgtEl>
                                        <p:attrNameLst>
                                          <p:attrName>ppt_w</p:attrName>
                                        </p:attrNameLst>
                                      </p:cBhvr>
                                      <p:tavLst>
                                        <p:tav tm="0">
                                          <p:val>
                                            <p:fltVal val="0"/>
                                          </p:val>
                                        </p:tav>
                                        <p:tav tm="100000">
                                          <p:val>
                                            <p:strVal val="#ppt_w"/>
                                          </p:val>
                                        </p:tav>
                                      </p:tavLst>
                                    </p:anim>
                                    <p:anim calcmode="lin" valueType="num">
                                      <p:cBhvr>
                                        <p:cTn id="82" dur="500" fill="hold"/>
                                        <p:tgtEl>
                                          <p:spTgt spid="3"/>
                                        </p:tgtEl>
                                        <p:attrNameLst>
                                          <p:attrName>ppt_h</p:attrName>
                                        </p:attrNameLst>
                                      </p:cBhvr>
                                      <p:tavLst>
                                        <p:tav tm="0">
                                          <p:val>
                                            <p:fltVal val="0"/>
                                          </p:val>
                                        </p:tav>
                                        <p:tav tm="100000">
                                          <p:val>
                                            <p:strVal val="#ppt_h"/>
                                          </p:val>
                                        </p:tav>
                                      </p:tavLst>
                                    </p:anim>
                                    <p:animEffect transition="in" filter="fade">
                                      <p:cBhvr>
                                        <p:cTn id="83" dur="500"/>
                                        <p:tgtEl>
                                          <p:spTgt spid="3"/>
                                        </p:tgtEl>
                                      </p:cBhvr>
                                    </p:animEffect>
                                  </p:childTnLst>
                                </p:cTn>
                              </p:par>
                            </p:childTnLst>
                          </p:cTn>
                        </p:par>
                        <p:par>
                          <p:cTn id="84" fill="hold">
                            <p:stCondLst>
                              <p:cond delay="8500"/>
                            </p:stCondLst>
                            <p:childTnLst>
                              <p:par>
                                <p:cTn id="85" presetID="26" presetClass="emph" presetSubtype="0" fill="hold" grpId="1" nodeType="afterEffect">
                                  <p:stCondLst>
                                    <p:cond delay="0"/>
                                  </p:stCondLst>
                                  <p:childTnLst>
                                    <p:animEffect transition="out" filter="fade">
                                      <p:cBhvr>
                                        <p:cTn id="86" dur="500" tmFilter="0, 0; .2, .5; .8, .5; 1, 0"/>
                                        <p:tgtEl>
                                          <p:spTgt spid="3"/>
                                        </p:tgtEl>
                                      </p:cBhvr>
                                    </p:animEffect>
                                    <p:animScale>
                                      <p:cBhvr>
                                        <p:cTn id="87" dur="250" autoRev="1" fill="hold"/>
                                        <p:tgtEl>
                                          <p:spTgt spid="3"/>
                                        </p:tgtEl>
                                      </p:cBhvr>
                                      <p:by x="105000" y="105000"/>
                                    </p:animScale>
                                  </p:childTnLst>
                                </p:cTn>
                              </p:par>
                            </p:childTnLst>
                          </p:cTn>
                        </p:par>
                        <p:par>
                          <p:cTn id="88" fill="hold">
                            <p:stCondLst>
                              <p:cond delay="9000"/>
                            </p:stCondLst>
                            <p:childTnLst>
                              <p:par>
                                <p:cTn id="89" presetID="22" presetClass="entr" presetSubtype="4" fill="hold" grpId="0" nodeType="afterEffect">
                                  <p:stCondLst>
                                    <p:cond delay="0"/>
                                  </p:stCondLst>
                                  <p:childTnLst>
                                    <p:set>
                                      <p:cBhvr>
                                        <p:cTn id="90" dur="1" fill="hold">
                                          <p:stCondLst>
                                            <p:cond delay="0"/>
                                          </p:stCondLst>
                                        </p:cTn>
                                        <p:tgtEl>
                                          <p:spTgt spid="4"/>
                                        </p:tgtEl>
                                        <p:attrNameLst>
                                          <p:attrName>style.visibility</p:attrName>
                                        </p:attrNameLst>
                                      </p:cBhvr>
                                      <p:to>
                                        <p:strVal val="visible"/>
                                      </p:to>
                                    </p:set>
                                    <p:animEffect transition="in" filter="wipe(down)">
                                      <p:cBhvr>
                                        <p:cTn id="91" dur="500"/>
                                        <p:tgtEl>
                                          <p:spTgt spid="4"/>
                                        </p:tgtEl>
                                      </p:cBhvr>
                                    </p:animEffect>
                                  </p:childTnLst>
                                </p:cTn>
                              </p:par>
                            </p:childTnLst>
                          </p:cTn>
                        </p:par>
                        <p:par>
                          <p:cTn id="92" fill="hold">
                            <p:stCondLst>
                              <p:cond delay="9500"/>
                            </p:stCondLst>
                            <p:childTnLst>
                              <p:par>
                                <p:cTn id="93" presetID="22" presetClass="entr" presetSubtype="8" fill="hold" grpId="0" nodeType="after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wipe(left)">
                                      <p:cBhvr>
                                        <p:cTn id="95" dur="500"/>
                                        <p:tgtEl>
                                          <p:spTgt spid="5"/>
                                        </p:tgtEl>
                                      </p:cBhvr>
                                    </p:animEffect>
                                  </p:childTnLst>
                                </p:cTn>
                              </p:par>
                            </p:childTnLst>
                          </p:cTn>
                        </p:par>
                        <p:par>
                          <p:cTn id="96" fill="hold">
                            <p:stCondLst>
                              <p:cond delay="10000"/>
                            </p:stCondLst>
                            <p:childTnLst>
                              <p:par>
                                <p:cTn id="97" presetID="22" presetClass="entr" presetSubtype="8" fill="hold" grpId="0" nodeType="afterEffect">
                                  <p:stCondLst>
                                    <p:cond delay="0"/>
                                  </p:stCondLst>
                                  <p:childTnLst>
                                    <p:set>
                                      <p:cBhvr>
                                        <p:cTn id="98" dur="1" fill="hold">
                                          <p:stCondLst>
                                            <p:cond delay="0"/>
                                          </p:stCondLst>
                                        </p:cTn>
                                        <p:tgtEl>
                                          <p:spTgt spid="17"/>
                                        </p:tgtEl>
                                        <p:attrNameLst>
                                          <p:attrName>style.visibility</p:attrName>
                                        </p:attrNameLst>
                                      </p:cBhvr>
                                      <p:to>
                                        <p:strVal val="visible"/>
                                      </p:to>
                                    </p:set>
                                    <p:animEffect transition="in" filter="wipe(left)">
                                      <p:cBhvr>
                                        <p:cTn id="9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bldLvl="0" animBg="1"/>
      <p:bldP spid="11" grpId="0" bldLvl="0"/>
      <p:bldP spid="12" grpId="0" bldLvl="0" animBg="1"/>
      <p:bldP spid="13" grpId="0" bldLvl="0" animBg="1"/>
      <p:bldP spid="13" grpId="1" bldLvl="0" animBg="1"/>
      <p:bldP spid="14" grpId="0" bldLvl="0" animBg="1"/>
      <p:bldP spid="15" grpId="0" bldLvl="0" animBg="1"/>
      <p:bldP spid="16" grpId="0" bldLvl="0" animBg="1"/>
      <p:bldP spid="16" grpId="1" bldLvl="0" animBg="1"/>
      <p:bldP spid="19" grpId="0" bldLvl="0" animBg="1"/>
      <p:bldP spid="20" grpId="0" bldLvl="0" animBg="1"/>
      <p:bldP spid="21" grpId="0" bldLvl="0" animBg="1"/>
      <p:bldP spid="21" grpId="1" bldLvl="0" animBg="1"/>
      <p:bldP spid="23" grpId="0" bldLvl="0" animBg="1"/>
      <p:bldP spid="9" grpId="0"/>
      <p:bldP spid="3" grpId="0" bldLvl="0" animBg="1"/>
      <p:bldP spid="3" grpId="1" bldLvl="0" animBg="1"/>
      <p:bldP spid="4" grpId="0" bldLvl="0" animBg="1"/>
      <p:bldP spid="5" grpId="0" bldLvl="0" animBg="1"/>
      <p:bldP spid="17"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犯规</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3" name="文本框 2"/>
          <p:cNvSpPr txBox="1"/>
          <p:nvPr/>
        </p:nvSpPr>
        <p:spPr>
          <a:xfrm>
            <a:off x="429260" y="519981"/>
            <a:ext cx="12429490" cy="6522204"/>
          </a:xfrm>
          <a:prstGeom prst="rect">
            <a:avLst/>
          </a:prstGeom>
          <a:noFill/>
        </p:spPr>
        <p:txBody>
          <a:bodyPr wrap="square" rtlCol="0">
            <a:noAutofit/>
          </a:bodyPr>
          <a:lstStyle/>
          <a:p>
            <a:endParaRPr lang="zh-CN" altLang="en-US" sz="3200" b="1" dirty="0" smtClean="0">
              <a:solidFill>
                <a:srgbClr val="FF0000"/>
              </a:solidFill>
            </a:endParaRPr>
          </a:p>
          <a:p>
            <a:r>
              <a:rPr lang="zh-CN" altLang="en-US" sz="3200" b="1" dirty="0" smtClean="0">
                <a:solidFill>
                  <a:srgbClr val="FF0000"/>
                </a:solidFill>
              </a:rPr>
              <a:t>（</a:t>
            </a:r>
            <a:r>
              <a:rPr lang="en-US" altLang="zh-CN" sz="3200" b="1" dirty="0" smtClean="0">
                <a:solidFill>
                  <a:srgbClr val="FF0000"/>
                </a:solidFill>
              </a:rPr>
              <a:t>4</a:t>
            </a:r>
            <a:r>
              <a:rPr lang="zh-CN" altLang="en-US" sz="3200" b="1" dirty="0" smtClean="0">
                <a:solidFill>
                  <a:srgbClr val="FF0000"/>
                </a:solidFill>
              </a:rPr>
              <a:t>）拉人</a:t>
            </a:r>
            <a:r>
              <a:rPr lang="zh-CN" altLang="en-US" sz="3200" b="1" dirty="0" smtClean="0">
                <a:solidFill>
                  <a:srgbClr val="FF0000"/>
                </a:solidFill>
              </a:rPr>
              <a:t>犯规</a:t>
            </a:r>
            <a:r>
              <a:rPr lang="zh-CN" altLang="en-US" sz="3200" b="1" dirty="0" smtClean="0">
                <a:solidFill>
                  <a:srgbClr val="FF0000"/>
                </a:solidFill>
              </a:rPr>
              <a:t>：防守队员为了抢断或者补防用手部做出拉扯动作，如拉扯进攻队员衣服、裤子、手部、身体等，使</a:t>
            </a:r>
            <a:r>
              <a:rPr lang="zh-CN" altLang="en-US" sz="3200" b="1" dirty="0" smtClean="0">
                <a:solidFill>
                  <a:srgbClr val="FF0000"/>
                </a:solidFill>
              </a:rPr>
              <a:t>用</a:t>
            </a:r>
            <a:r>
              <a:rPr lang="zh-CN" altLang="en-US" sz="3200" b="1" dirty="0" smtClean="0">
                <a:solidFill>
                  <a:srgbClr val="FF0000"/>
                </a:solidFill>
              </a:rPr>
              <a:t>的非正常动</a:t>
            </a:r>
            <a:r>
              <a:rPr lang="zh-CN" altLang="en-US" sz="3200" b="1" dirty="0" smtClean="0">
                <a:solidFill>
                  <a:srgbClr val="FF0000"/>
                </a:solidFill>
              </a:rPr>
              <a:t>作。</a:t>
            </a:r>
            <a:endParaRPr lang="zh-CN" altLang="en-US" sz="3200" b="1" dirty="0">
              <a:solidFill>
                <a:srgbClr val="FF0000"/>
              </a:solidFill>
            </a:endParaRPr>
          </a:p>
        </p:txBody>
      </p:sp>
      <p:pic>
        <p:nvPicPr>
          <p:cNvPr id="6" name="图片 5" descr="d4f4e37fd9bda7c135eba58dc1ff212.jpg"/>
          <p:cNvPicPr>
            <a:picLocks noChangeAspect="1"/>
          </p:cNvPicPr>
          <p:nvPr/>
        </p:nvPicPr>
        <p:blipFill>
          <a:blip r:embed="rId3" cstate="print"/>
          <a:srcRect t="22663" r="2314" b="6482"/>
          <a:stretch>
            <a:fillRect/>
          </a:stretch>
        </p:blipFill>
        <p:spPr>
          <a:xfrm>
            <a:off x="1676847" y="2032149"/>
            <a:ext cx="9001000" cy="4896544"/>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4" name="图片 3" descr="第一次合影.jpg"/>
          <p:cNvPicPr>
            <a:picLocks noChangeAspect="1"/>
          </p:cNvPicPr>
          <p:nvPr/>
        </p:nvPicPr>
        <p:blipFill>
          <a:blip r:embed="rId3" cstate="print"/>
          <a:srcRect t="34070" r="-29" b="8185"/>
          <a:stretch>
            <a:fillRect/>
          </a:stretch>
        </p:blipFill>
        <p:spPr>
          <a:xfrm>
            <a:off x="1748855" y="2824237"/>
            <a:ext cx="9646303" cy="4176464"/>
          </a:xfrm>
          <a:prstGeom prst="rect">
            <a:avLst/>
          </a:prstGeom>
        </p:spPr>
      </p:pic>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犯规</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3" name="文本框 2"/>
          <p:cNvSpPr txBox="1"/>
          <p:nvPr/>
        </p:nvSpPr>
        <p:spPr>
          <a:xfrm>
            <a:off x="236855" y="1096010"/>
            <a:ext cx="12429490" cy="5946140"/>
          </a:xfrm>
          <a:prstGeom prst="rect">
            <a:avLst/>
          </a:prstGeom>
          <a:noFill/>
        </p:spPr>
        <p:txBody>
          <a:bodyPr wrap="square" rtlCol="0">
            <a:noAutofit/>
          </a:bodyPr>
          <a:lstStyle/>
          <a:p>
            <a:r>
              <a:rPr lang="zh-CN" altLang="en-US" sz="3200" b="1" dirty="0" smtClean="0">
                <a:solidFill>
                  <a:srgbClr val="FF0000"/>
                </a:solidFill>
              </a:rPr>
              <a:t>（</a:t>
            </a:r>
            <a:r>
              <a:rPr lang="en-US" altLang="zh-CN" sz="3200" b="1" dirty="0" smtClean="0">
                <a:solidFill>
                  <a:srgbClr val="FF0000"/>
                </a:solidFill>
              </a:rPr>
              <a:t>5</a:t>
            </a:r>
            <a:r>
              <a:rPr lang="zh-CN" altLang="en-US" sz="3200" b="1" dirty="0" smtClean="0">
                <a:solidFill>
                  <a:srgbClr val="FF0000"/>
                </a:solidFill>
              </a:rPr>
              <a:t>）违</a:t>
            </a:r>
            <a:r>
              <a:rPr lang="zh-CN" altLang="en-US" sz="3200" b="1" dirty="0" smtClean="0">
                <a:solidFill>
                  <a:srgbClr val="FF0000"/>
                </a:solidFill>
              </a:rPr>
              <a:t>体犯规：此类犯规常见于违背体育道德的犯规，诸如，下绊、掩护或者进攻中对对方的伤害、故意冲撞、对方上篮时锁喉等不以阻止对方进攻为目的，而以伤害对方身体为目的的犯规。</a:t>
            </a:r>
            <a:endParaRPr lang="en-US" altLang="zh-CN" sz="3200" b="1" dirty="0" smtClean="0">
              <a:solidFill>
                <a:srgbClr val="FF0000"/>
              </a:solidFill>
            </a:endParaRPr>
          </a:p>
          <a:p>
            <a:endParaRPr lang="en-US" altLang="zh-CN" sz="3200" b="1" dirty="0" smtClean="0">
              <a:solidFill>
                <a:srgbClr val="FF0000"/>
              </a:solidFill>
            </a:endParaRPr>
          </a:p>
          <a:p>
            <a:endParaRPr lang="zh-CN" altLang="en-US" sz="3200" b="1" dirty="0" smtClean="0">
              <a:solidFill>
                <a:srgbClr val="FF0000"/>
              </a:solidFill>
            </a:endParaRPr>
          </a:p>
          <a:p>
            <a:endParaRPr lang="zh-CN" altLang="en-US" sz="3200" b="1" dirty="0">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收获.jpg"/>
          <p:cNvPicPr>
            <a:picLocks noChangeAspect="1"/>
          </p:cNvPicPr>
          <p:nvPr/>
        </p:nvPicPr>
        <p:blipFill>
          <a:blip r:embed="rId2" cstate="print"/>
          <a:stretch>
            <a:fillRect/>
          </a:stretch>
        </p:blipFill>
        <p:spPr>
          <a:xfrm>
            <a:off x="0" y="-1"/>
            <a:ext cx="12858750" cy="7232651"/>
          </a:xfrm>
          <a:prstGeom prst="rect">
            <a:avLst/>
          </a:prstGeom>
        </p:spPr>
      </p:pic>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犯规</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2" name="文本框 1"/>
          <p:cNvSpPr txBox="1"/>
          <p:nvPr/>
        </p:nvSpPr>
        <p:spPr>
          <a:xfrm>
            <a:off x="165100" y="951865"/>
            <a:ext cx="12666345" cy="6066790"/>
          </a:xfrm>
          <a:prstGeom prst="rect">
            <a:avLst/>
          </a:prstGeom>
          <a:noFill/>
        </p:spPr>
        <p:txBody>
          <a:bodyPr wrap="square" rtlCol="0">
            <a:noAutofit/>
          </a:bodyPr>
          <a:lstStyle/>
          <a:p>
            <a:r>
              <a:rPr lang="zh-CN" altLang="en-US" sz="4000" b="1" dirty="0" smtClean="0">
                <a:solidFill>
                  <a:srgbClr val="FF0000"/>
                </a:solidFill>
              </a:rPr>
              <a:t>（</a:t>
            </a:r>
            <a:r>
              <a:rPr lang="en-US" altLang="zh-CN" sz="4000" b="1" dirty="0" smtClean="0">
                <a:solidFill>
                  <a:srgbClr val="FF0000"/>
                </a:solidFill>
              </a:rPr>
              <a:t>6</a:t>
            </a:r>
            <a:r>
              <a:rPr lang="zh-CN" altLang="en-US" sz="4000" b="1" dirty="0" smtClean="0">
                <a:solidFill>
                  <a:srgbClr val="FF0000"/>
                </a:solidFill>
              </a:rPr>
              <a:t>）</a:t>
            </a:r>
            <a:r>
              <a:rPr lang="zh-CN" altLang="en-US" sz="4000" b="1" dirty="0" smtClean="0">
                <a:solidFill>
                  <a:srgbClr val="FF0000"/>
                </a:solidFill>
              </a:rPr>
              <a:t>技术犯规：技术犯规是指所有不包括与对方队员接触的队员犯规。队员不得漠视裁判员的劝告或运用不正当的行为。</a:t>
            </a:r>
          </a:p>
          <a:p>
            <a:endParaRPr lang="zh-CN" altLang="en-US" sz="40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7" name="图片 6" descr="喝杯奶茶.jpg"/>
          <p:cNvPicPr>
            <a:picLocks noChangeAspect="1"/>
          </p:cNvPicPr>
          <p:nvPr/>
        </p:nvPicPr>
        <p:blipFill>
          <a:blip r:embed="rId3" cstate="print"/>
          <a:srcRect l="7280" t="20880" r="15441" b="20632"/>
          <a:stretch>
            <a:fillRect/>
          </a:stretch>
        </p:blipFill>
        <p:spPr>
          <a:xfrm>
            <a:off x="1316807" y="3472309"/>
            <a:ext cx="9937104" cy="3384376"/>
          </a:xfrm>
          <a:prstGeom prst="rect">
            <a:avLst/>
          </a:prstGeom>
        </p:spPr>
      </p:pic>
      <p:sp>
        <p:nvSpPr>
          <p:cNvPr id="5" name="文本框 4"/>
          <p:cNvSpPr txBox="1"/>
          <p:nvPr/>
        </p:nvSpPr>
        <p:spPr>
          <a:xfrm>
            <a:off x="92710" y="160020"/>
            <a:ext cx="6426200" cy="768350"/>
          </a:xfrm>
          <a:prstGeom prst="rect">
            <a:avLst/>
          </a:prstGeom>
          <a:noFill/>
        </p:spPr>
        <p:txBody>
          <a:bodyPr wrap="square" rtlCol="0">
            <a:spAutoFit/>
          </a:bodyPr>
          <a:lstStyle/>
          <a:p>
            <a:r>
              <a:rPr lang="zh-CN" altLang="en-US" sz="4400" b="1" dirty="0" smtClean="0">
                <a:solidFill>
                  <a:srgbClr val="FF0000"/>
                </a:solidFill>
                <a:latin typeface="汉仪方叠体简" panose="02010600000101010101" charset="-122"/>
                <a:ea typeface="汉仪方叠体简" panose="02010600000101010101" charset="-122"/>
              </a:rPr>
              <a:t>犯规</a:t>
            </a:r>
            <a:endParaRPr lang="zh-CN" altLang="en-US" sz="4400" b="1" dirty="0">
              <a:solidFill>
                <a:srgbClr val="FF0000"/>
              </a:solidFill>
              <a:latin typeface="汉仪方叠体简" panose="02010600000101010101" charset="-122"/>
              <a:ea typeface="汉仪方叠体简" panose="02010600000101010101" charset="-122"/>
            </a:endParaRPr>
          </a:p>
        </p:txBody>
      </p:sp>
      <p:sp>
        <p:nvSpPr>
          <p:cNvPr id="2" name="文本框 1"/>
          <p:cNvSpPr txBox="1"/>
          <p:nvPr/>
        </p:nvSpPr>
        <p:spPr>
          <a:xfrm>
            <a:off x="0" y="880021"/>
            <a:ext cx="12666345" cy="7866990"/>
          </a:xfrm>
          <a:prstGeom prst="rect">
            <a:avLst/>
          </a:prstGeom>
          <a:noFill/>
        </p:spPr>
        <p:txBody>
          <a:bodyPr wrap="square" rtlCol="0">
            <a:noAutofit/>
          </a:bodyPr>
          <a:lstStyle/>
          <a:p>
            <a:r>
              <a:rPr lang="zh-CN" altLang="en-US" sz="4000" b="1" dirty="0" smtClean="0">
                <a:solidFill>
                  <a:srgbClr val="FF0000"/>
                </a:solidFill>
              </a:rPr>
              <a:t>（</a:t>
            </a:r>
            <a:r>
              <a:rPr lang="en-US" altLang="zh-CN" sz="4000" b="1" dirty="0" smtClean="0">
                <a:solidFill>
                  <a:srgbClr val="FF0000"/>
                </a:solidFill>
              </a:rPr>
              <a:t>7</a:t>
            </a:r>
            <a:r>
              <a:rPr lang="zh-CN" altLang="en-US" sz="4000" b="1" dirty="0" smtClean="0">
                <a:solidFill>
                  <a:srgbClr val="FF0000"/>
                </a:solidFill>
              </a:rPr>
              <a:t>）</a:t>
            </a:r>
            <a:r>
              <a:rPr lang="zh-CN" altLang="en-US" sz="4000" b="1" dirty="0">
                <a:solidFill>
                  <a:srgbClr val="FF0000"/>
                </a:solidFill>
              </a:rPr>
              <a:t>双方犯规：双方犯规是2名互为对方的队员大约同时相互发生侵人犯规的情况。如发生双方犯规，应给每一犯规队员登记一次侵人犯规，不判给罚球，并且只给队员登记犯</a:t>
            </a:r>
            <a:r>
              <a:rPr lang="zh-CN" altLang="en-US" sz="4000" b="1" dirty="0" smtClean="0">
                <a:solidFill>
                  <a:srgbClr val="FF0000"/>
                </a:solidFill>
              </a:rPr>
              <a:t>规。</a:t>
            </a:r>
            <a:endParaRPr lang="en-US" altLang="zh-CN" sz="4000" b="1" dirty="0" smtClean="0">
              <a:solidFill>
                <a:srgbClr val="FF0000"/>
              </a:solidFill>
            </a:endParaRPr>
          </a:p>
          <a:p>
            <a:endParaRPr lang="zh-CN" altLang="en-US" sz="40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11" name="文本框 10"/>
          <p:cNvSpPr txBox="1"/>
          <p:nvPr/>
        </p:nvSpPr>
        <p:spPr>
          <a:xfrm>
            <a:off x="596750" y="808385"/>
            <a:ext cx="1844084" cy="5016758"/>
          </a:xfrm>
          <a:prstGeom prst="rect">
            <a:avLst/>
          </a:prstGeom>
          <a:noFill/>
          <a:ln>
            <a:noFill/>
          </a:ln>
        </p:spPr>
        <p:txBody>
          <a:bodyPr wrap="square" rtlCol="0">
            <a:spAutoFit/>
          </a:bodyPr>
          <a:lstStyle/>
          <a:p>
            <a:r>
              <a:rPr lang="zh-CN" altLang="en-US" sz="8000" b="1" dirty="0" smtClean="0">
                <a:solidFill>
                  <a:srgbClr val="0070C0"/>
                </a:solidFill>
                <a:latin typeface="楷体" pitchFamily="49" charset="-122"/>
                <a:ea typeface="楷体" pitchFamily="49" charset="-122"/>
              </a:rPr>
              <a:t>技术术语</a:t>
            </a:r>
            <a:endParaRPr lang="zh-CN" altLang="en-US" sz="8000" b="1" dirty="0">
              <a:solidFill>
                <a:srgbClr val="0070C0"/>
              </a:solidFill>
              <a:latin typeface="楷体" pitchFamily="49" charset="-122"/>
              <a:ea typeface="楷体" pitchFamily="49" charset="-122"/>
            </a:endParaRPr>
          </a:p>
        </p:txBody>
      </p:sp>
      <p:pic>
        <p:nvPicPr>
          <p:cNvPr id="21506" name="Picture 2" descr="https://bkimg.cdn.bcebos.com/pic/8b13632762d0f7037051e51a0ffa513d2797c511"/>
          <p:cNvPicPr>
            <a:picLocks noChangeAspect="1" noChangeArrowheads="1"/>
          </p:cNvPicPr>
          <p:nvPr/>
        </p:nvPicPr>
        <p:blipFill>
          <a:blip r:embed="rId4" cstate="print"/>
          <a:srcRect/>
          <a:stretch>
            <a:fillRect/>
          </a:stretch>
        </p:blipFill>
        <p:spPr bwMode="auto">
          <a:xfrm>
            <a:off x="3189015" y="519981"/>
            <a:ext cx="9216000" cy="57600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1600" advTm="0">
        <p:blinds dir="vert"/>
      </p:transition>
    </mc:Choice>
    <mc:Fallback>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51856" y="6579169"/>
            <a:ext cx="548358" cy="287130"/>
          </a:xfrm>
          <a:prstGeom prst="rect">
            <a:avLst/>
          </a:prstGeom>
          <a:noFill/>
        </p:spPr>
        <p:txBody>
          <a:bodyPr wrap="square" rtlCol="0">
            <a:spAutoFit/>
          </a:bodyPr>
          <a:lstStyle/>
          <a:p>
            <a:fld id="{F3C5028F-8D3B-45CC-A1ED-22F09E87F5E5}" type="slidenum">
              <a:rPr lang="id-ID" sz="1265">
                <a:solidFill>
                  <a:schemeClr val="bg1"/>
                </a:solidFill>
              </a:rPr>
              <a:pPr/>
              <a:t>25</a:t>
            </a:fld>
            <a:endParaRPr lang="id-ID" sz="1265" dirty="0">
              <a:solidFill>
                <a:schemeClr val="bg1"/>
              </a:solidFill>
            </a:endParaRPr>
          </a:p>
        </p:txBody>
      </p:sp>
      <p:sp>
        <p:nvSpPr>
          <p:cNvPr id="6" name="Freeform 586"/>
          <p:cNvSpPr/>
          <p:nvPr/>
        </p:nvSpPr>
        <p:spPr bwMode="auto">
          <a:xfrm rot="10800000">
            <a:off x="0" y="15875"/>
            <a:ext cx="10201275" cy="7216140"/>
          </a:xfrm>
          <a:custGeom>
            <a:avLst/>
            <a:gdLst>
              <a:gd name="T0" fmla="*/ 758 w 758"/>
              <a:gd name="T1" fmla="*/ 0 h 1120"/>
              <a:gd name="T2" fmla="*/ 189 w 758"/>
              <a:gd name="T3" fmla="*/ 0 h 1120"/>
              <a:gd name="T4" fmla="*/ 189 w 758"/>
              <a:gd name="T5" fmla="*/ 1120 h 1120"/>
              <a:gd name="T6" fmla="*/ 758 w 758"/>
              <a:gd name="T7" fmla="*/ 1120 h 1120"/>
              <a:gd name="T8" fmla="*/ 758 w 758"/>
              <a:gd name="T9" fmla="*/ 0 h 1120"/>
            </a:gdLst>
            <a:ahLst/>
            <a:cxnLst>
              <a:cxn ang="0">
                <a:pos x="T0" y="T1"/>
              </a:cxn>
              <a:cxn ang="0">
                <a:pos x="T2" y="T3"/>
              </a:cxn>
              <a:cxn ang="0">
                <a:pos x="T4" y="T5"/>
              </a:cxn>
              <a:cxn ang="0">
                <a:pos x="T6" y="T7"/>
              </a:cxn>
              <a:cxn ang="0">
                <a:pos x="T8" y="T9"/>
              </a:cxn>
            </a:cxnLst>
            <a:rect l="0" t="0" r="r" b="b"/>
            <a:pathLst>
              <a:path w="758" h="1120">
                <a:moveTo>
                  <a:pt x="758" y="0"/>
                </a:moveTo>
                <a:cubicBezTo>
                  <a:pt x="758" y="0"/>
                  <a:pt x="339" y="0"/>
                  <a:pt x="189" y="0"/>
                </a:cubicBezTo>
                <a:cubicBezTo>
                  <a:pt x="314" y="416"/>
                  <a:pt x="0" y="656"/>
                  <a:pt x="189" y="1120"/>
                </a:cubicBezTo>
                <a:cubicBezTo>
                  <a:pt x="332" y="1120"/>
                  <a:pt x="758" y="1120"/>
                  <a:pt x="758" y="1120"/>
                </a:cubicBezTo>
                <a:lnTo>
                  <a:pt x="758" y="0"/>
                </a:lnTo>
                <a:close/>
              </a:path>
            </a:pathLst>
          </a:custGeom>
          <a:solidFill>
            <a:schemeClr val="accent4"/>
          </a:solidFill>
          <a:ln>
            <a:noFill/>
          </a:ln>
        </p:spPr>
        <p:txBody>
          <a:bodyPr vert="horz" wrap="square" lIns="96435" tIns="48218" rIns="96435" bIns="48218" numCol="1" anchor="t" anchorCtr="0" compatLnSpc="1"/>
          <a:lstStyle/>
          <a:p>
            <a:endParaRPr lang="en-US"/>
          </a:p>
        </p:txBody>
      </p:sp>
      <p:sp>
        <p:nvSpPr>
          <p:cNvPr id="2" name="文本框 1"/>
          <p:cNvSpPr txBox="1"/>
          <p:nvPr/>
        </p:nvSpPr>
        <p:spPr>
          <a:xfrm>
            <a:off x="236855" y="87630"/>
            <a:ext cx="6426200" cy="829945"/>
          </a:xfrm>
          <a:prstGeom prst="rect">
            <a:avLst/>
          </a:prstGeom>
          <a:noFill/>
        </p:spPr>
        <p:txBody>
          <a:bodyPr wrap="square" rtlCol="0">
            <a:spAutoFit/>
          </a:bodyPr>
          <a:lstStyle/>
          <a:p>
            <a:r>
              <a:rPr lang="zh-CN" altLang="en-US" sz="4800" b="1" dirty="0">
                <a:solidFill>
                  <a:srgbClr val="FF0000"/>
                </a:solidFill>
                <a:latin typeface="汉仪方叠体简" panose="02010600000101010101" charset="-122"/>
                <a:ea typeface="汉仪方叠体简" panose="02010600000101010101" charset="-122"/>
              </a:rPr>
              <a:t>技术术语</a:t>
            </a:r>
          </a:p>
        </p:txBody>
      </p:sp>
      <p:sp>
        <p:nvSpPr>
          <p:cNvPr id="3" name="文本框 2"/>
          <p:cNvSpPr txBox="1"/>
          <p:nvPr/>
        </p:nvSpPr>
        <p:spPr>
          <a:xfrm>
            <a:off x="0" y="778510"/>
            <a:ext cx="6934835" cy="6454140"/>
          </a:xfrm>
          <a:prstGeom prst="rect">
            <a:avLst/>
          </a:prstGeom>
          <a:noFill/>
        </p:spPr>
        <p:txBody>
          <a:bodyPr wrap="square" rtlCol="0">
            <a:noAutofit/>
          </a:bodyPr>
          <a:lstStyle/>
          <a:p>
            <a:endParaRPr lang="zh-CN" altLang="en-US" sz="2800" b="1" dirty="0"/>
          </a:p>
          <a:p>
            <a:r>
              <a:rPr lang="zh-CN" altLang="en-US" sz="2800" b="1" dirty="0"/>
              <a:t>（1）扣篮：运动员用单手或双手持球，跳起在空中自上而下直接将球扣进篮圈。</a:t>
            </a:r>
          </a:p>
          <a:p>
            <a:endParaRPr lang="zh-CN" altLang="en-US" sz="2800" b="1" dirty="0"/>
          </a:p>
          <a:p>
            <a:r>
              <a:rPr lang="zh-CN" altLang="en-US" sz="2800" b="1" dirty="0"/>
              <a:t>（2）补篮：投篮不中时，运动员跳起在空中将球补进篮内。</a:t>
            </a:r>
          </a:p>
          <a:p>
            <a:endParaRPr lang="zh-CN" altLang="en-US" sz="2800" b="1" dirty="0"/>
          </a:p>
          <a:p>
            <a:r>
              <a:rPr lang="zh-CN" altLang="en-US" sz="2800" b="1" dirty="0"/>
              <a:t>（3</a:t>
            </a:r>
            <a:r>
              <a:rPr lang="zh-CN" altLang="en-US" sz="2800" b="1" dirty="0" smtClean="0"/>
              <a:t>）空接：持球球员把球抛向篮筐，无球球员向篮球的位置跳起，投篮（扣篮）得分</a:t>
            </a:r>
            <a:r>
              <a:rPr lang="zh-CN" altLang="en-US" sz="2800" b="1" dirty="0" smtClean="0"/>
              <a:t>。</a:t>
            </a:r>
            <a:endParaRPr lang="en-US" altLang="zh-CN" sz="2800" b="1" dirty="0" smtClean="0"/>
          </a:p>
          <a:p>
            <a:endParaRPr lang="zh-CN" altLang="en-US" sz="2800" b="1" dirty="0"/>
          </a:p>
          <a:p>
            <a:r>
              <a:rPr lang="zh-CN" altLang="en-US" sz="2800" b="1" dirty="0"/>
              <a:t>（4</a:t>
            </a:r>
            <a:r>
              <a:rPr lang="zh-CN" altLang="en-US" sz="2800" b="1" dirty="0" smtClean="0"/>
              <a:t>）</a:t>
            </a:r>
            <a:r>
              <a:rPr lang="zh-CN" altLang="en-US" sz="2800" b="1" dirty="0" smtClean="0"/>
              <a:t>盖帽：进攻人投篮出手时，防守人设法在空中将球打掉的动作。</a:t>
            </a:r>
          </a:p>
          <a:p>
            <a:endParaRPr lang="zh-CN" altLang="en-US" sz="2800" b="1" dirty="0"/>
          </a:p>
        </p:txBody>
      </p:sp>
      <p:pic>
        <p:nvPicPr>
          <p:cNvPr id="8" name="图片 7" descr="2c951363cb9eedfd1c84aacc8987216.jpg"/>
          <p:cNvPicPr>
            <a:picLocks noChangeAspect="1"/>
          </p:cNvPicPr>
          <p:nvPr/>
        </p:nvPicPr>
        <p:blipFill>
          <a:blip r:embed="rId3" cstate="print"/>
          <a:stretch>
            <a:fillRect/>
          </a:stretch>
        </p:blipFill>
        <p:spPr>
          <a:xfrm>
            <a:off x="8445599" y="375965"/>
            <a:ext cx="4191000" cy="6638925"/>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51856" y="6579169"/>
            <a:ext cx="548358" cy="287130"/>
          </a:xfrm>
          <a:prstGeom prst="rect">
            <a:avLst/>
          </a:prstGeom>
          <a:noFill/>
        </p:spPr>
        <p:txBody>
          <a:bodyPr wrap="square" rtlCol="0">
            <a:spAutoFit/>
          </a:bodyPr>
          <a:lstStyle/>
          <a:p>
            <a:fld id="{F3C5028F-8D3B-45CC-A1ED-22F09E87F5E5}" type="slidenum">
              <a:rPr lang="id-ID" sz="1265">
                <a:solidFill>
                  <a:schemeClr val="bg1"/>
                </a:solidFill>
              </a:rPr>
              <a:pPr/>
              <a:t>26</a:t>
            </a:fld>
            <a:endParaRPr lang="id-ID" sz="1265" dirty="0">
              <a:solidFill>
                <a:schemeClr val="bg1"/>
              </a:solidFill>
            </a:endParaRPr>
          </a:p>
        </p:txBody>
      </p:sp>
      <p:sp>
        <p:nvSpPr>
          <p:cNvPr id="6" name="Freeform 586"/>
          <p:cNvSpPr/>
          <p:nvPr/>
        </p:nvSpPr>
        <p:spPr bwMode="auto">
          <a:xfrm rot="10800000">
            <a:off x="0" y="15875"/>
            <a:ext cx="10201275" cy="7216140"/>
          </a:xfrm>
          <a:custGeom>
            <a:avLst/>
            <a:gdLst>
              <a:gd name="T0" fmla="*/ 758 w 758"/>
              <a:gd name="T1" fmla="*/ 0 h 1120"/>
              <a:gd name="T2" fmla="*/ 189 w 758"/>
              <a:gd name="T3" fmla="*/ 0 h 1120"/>
              <a:gd name="T4" fmla="*/ 189 w 758"/>
              <a:gd name="T5" fmla="*/ 1120 h 1120"/>
              <a:gd name="T6" fmla="*/ 758 w 758"/>
              <a:gd name="T7" fmla="*/ 1120 h 1120"/>
              <a:gd name="T8" fmla="*/ 758 w 758"/>
              <a:gd name="T9" fmla="*/ 0 h 1120"/>
            </a:gdLst>
            <a:ahLst/>
            <a:cxnLst>
              <a:cxn ang="0">
                <a:pos x="T0" y="T1"/>
              </a:cxn>
              <a:cxn ang="0">
                <a:pos x="T2" y="T3"/>
              </a:cxn>
              <a:cxn ang="0">
                <a:pos x="T4" y="T5"/>
              </a:cxn>
              <a:cxn ang="0">
                <a:pos x="T6" y="T7"/>
              </a:cxn>
              <a:cxn ang="0">
                <a:pos x="T8" y="T9"/>
              </a:cxn>
            </a:cxnLst>
            <a:rect l="0" t="0" r="r" b="b"/>
            <a:pathLst>
              <a:path w="758" h="1120">
                <a:moveTo>
                  <a:pt x="758" y="0"/>
                </a:moveTo>
                <a:cubicBezTo>
                  <a:pt x="758" y="0"/>
                  <a:pt x="339" y="0"/>
                  <a:pt x="189" y="0"/>
                </a:cubicBezTo>
                <a:cubicBezTo>
                  <a:pt x="314" y="416"/>
                  <a:pt x="0" y="656"/>
                  <a:pt x="189" y="1120"/>
                </a:cubicBezTo>
                <a:cubicBezTo>
                  <a:pt x="332" y="1120"/>
                  <a:pt x="758" y="1120"/>
                  <a:pt x="758" y="1120"/>
                </a:cubicBezTo>
                <a:lnTo>
                  <a:pt x="758" y="0"/>
                </a:lnTo>
                <a:close/>
              </a:path>
            </a:pathLst>
          </a:custGeom>
          <a:solidFill>
            <a:schemeClr val="accent4"/>
          </a:solidFill>
          <a:ln>
            <a:noFill/>
          </a:ln>
        </p:spPr>
        <p:txBody>
          <a:bodyPr vert="horz" wrap="square" lIns="96435" tIns="48218" rIns="96435" bIns="48218" numCol="1" anchor="t" anchorCtr="0" compatLnSpc="1"/>
          <a:lstStyle/>
          <a:p>
            <a:endParaRPr lang="en-US"/>
          </a:p>
        </p:txBody>
      </p:sp>
      <p:sp>
        <p:nvSpPr>
          <p:cNvPr id="2" name="文本框 1"/>
          <p:cNvSpPr txBox="1"/>
          <p:nvPr/>
        </p:nvSpPr>
        <p:spPr>
          <a:xfrm>
            <a:off x="236855" y="87630"/>
            <a:ext cx="6426200" cy="829945"/>
          </a:xfrm>
          <a:prstGeom prst="rect">
            <a:avLst/>
          </a:prstGeom>
          <a:noFill/>
        </p:spPr>
        <p:txBody>
          <a:bodyPr wrap="square" rtlCol="0">
            <a:spAutoFit/>
          </a:bodyPr>
          <a:lstStyle/>
          <a:p>
            <a:r>
              <a:rPr lang="zh-CN" altLang="en-US" sz="4800" b="1">
                <a:solidFill>
                  <a:srgbClr val="FF0000"/>
                </a:solidFill>
                <a:latin typeface="汉仪方叠体简" panose="02010600000101010101" charset="-122"/>
                <a:ea typeface="汉仪方叠体简" panose="02010600000101010101" charset="-122"/>
              </a:rPr>
              <a:t>技术术语</a:t>
            </a:r>
          </a:p>
        </p:txBody>
      </p:sp>
      <p:sp>
        <p:nvSpPr>
          <p:cNvPr id="3" name="文本框 2"/>
          <p:cNvSpPr txBox="1"/>
          <p:nvPr/>
        </p:nvSpPr>
        <p:spPr>
          <a:xfrm>
            <a:off x="20955" y="375965"/>
            <a:ext cx="7704564" cy="6814140"/>
          </a:xfrm>
          <a:prstGeom prst="rect">
            <a:avLst/>
          </a:prstGeom>
          <a:noFill/>
        </p:spPr>
        <p:txBody>
          <a:bodyPr wrap="square" rtlCol="0">
            <a:noAutofit/>
          </a:bodyPr>
          <a:lstStyle/>
          <a:p>
            <a:endParaRPr lang="zh-CN" altLang="en-US" sz="2800" b="1" dirty="0"/>
          </a:p>
          <a:p>
            <a:r>
              <a:rPr lang="zh-CN" altLang="en-US" sz="3200" b="1" dirty="0" smtClean="0"/>
              <a:t>（</a:t>
            </a:r>
            <a:r>
              <a:rPr lang="en-US" altLang="zh-CN" sz="3200" b="1" dirty="0" smtClean="0"/>
              <a:t>5</a:t>
            </a:r>
            <a:r>
              <a:rPr lang="zh-CN" altLang="en-US" sz="3200" b="1" dirty="0" smtClean="0"/>
              <a:t>）</a:t>
            </a:r>
            <a:r>
              <a:rPr lang="zh-CN" altLang="en-US" sz="3200" b="1" dirty="0"/>
              <a:t>要位：进攻人用身体把防守人挡在身后，占据有利的接球位置。</a:t>
            </a:r>
          </a:p>
          <a:p>
            <a:endParaRPr lang="zh-CN" altLang="en-US" sz="3200" b="1" dirty="0"/>
          </a:p>
          <a:p>
            <a:r>
              <a:rPr lang="zh-CN" altLang="en-US" sz="3200" b="1" dirty="0" smtClean="0"/>
              <a:t>（</a:t>
            </a:r>
            <a:r>
              <a:rPr lang="en-US" altLang="zh-CN" sz="3200" b="1" dirty="0" smtClean="0"/>
              <a:t>6</a:t>
            </a:r>
            <a:r>
              <a:rPr lang="zh-CN" altLang="en-US" sz="3200" b="1" dirty="0" smtClean="0"/>
              <a:t>）</a:t>
            </a:r>
            <a:r>
              <a:rPr lang="zh-CN" altLang="en-US" sz="3200" b="1" dirty="0"/>
              <a:t>突破：运球超越防守人。</a:t>
            </a:r>
          </a:p>
          <a:p>
            <a:endParaRPr lang="zh-CN" altLang="en-US" sz="3200" b="1" dirty="0"/>
          </a:p>
          <a:p>
            <a:r>
              <a:rPr lang="zh-CN" altLang="en-US" sz="3200" b="1" dirty="0" smtClean="0"/>
              <a:t>（</a:t>
            </a:r>
            <a:r>
              <a:rPr lang="en-US" altLang="zh-CN" sz="3200" b="1" dirty="0" smtClean="0"/>
              <a:t>7</a:t>
            </a:r>
            <a:r>
              <a:rPr lang="zh-CN" altLang="en-US" sz="3200" b="1" dirty="0" smtClean="0"/>
              <a:t>）</a:t>
            </a:r>
            <a:r>
              <a:rPr lang="zh-CN" altLang="en-US" sz="3200" b="1" dirty="0" smtClean="0"/>
              <a:t>挡拆：进攻球员进攻时队友通过挡拆对方防守球员的形式为持球人摆脱防守</a:t>
            </a:r>
            <a:r>
              <a:rPr lang="zh-CN" altLang="en-US" sz="3200" b="1" dirty="0" smtClean="0"/>
              <a:t>。</a:t>
            </a:r>
            <a:endParaRPr lang="zh-CN" altLang="en-US" sz="3200" b="1" dirty="0"/>
          </a:p>
          <a:p>
            <a:endParaRPr lang="zh-CN" altLang="en-US" sz="3200" b="1" dirty="0"/>
          </a:p>
          <a:p>
            <a:r>
              <a:rPr lang="zh-CN" altLang="en-US" sz="3200" b="1" dirty="0" smtClean="0"/>
              <a:t>（</a:t>
            </a:r>
            <a:r>
              <a:rPr lang="en-US" altLang="zh-CN" sz="3200" b="1" dirty="0" smtClean="0"/>
              <a:t>8</a:t>
            </a:r>
            <a:r>
              <a:rPr lang="zh-CN" altLang="en-US" sz="3200" b="1" dirty="0" smtClean="0"/>
              <a:t>）</a:t>
            </a:r>
            <a:r>
              <a:rPr lang="zh-CN" altLang="en-US" sz="3200" b="1" dirty="0" smtClean="0"/>
              <a:t>斜插：从边线向球篮或者向球场中间斜线快跑</a:t>
            </a:r>
            <a:r>
              <a:rPr lang="zh-CN" altLang="en-US" sz="3200" b="1" dirty="0" smtClean="0"/>
              <a:t>。</a:t>
            </a:r>
            <a:endParaRPr lang="zh-CN" altLang="en-US" sz="3200" b="1" dirty="0"/>
          </a:p>
          <a:p>
            <a:endParaRPr lang="zh-CN" altLang="en-US" sz="3200" b="1" dirty="0"/>
          </a:p>
          <a:p>
            <a:r>
              <a:rPr lang="zh-CN" altLang="en-US" sz="3200" b="1" dirty="0" smtClean="0"/>
              <a:t>（</a:t>
            </a:r>
            <a:r>
              <a:rPr lang="en-US" altLang="zh-CN" sz="3200" b="1" dirty="0" smtClean="0"/>
              <a:t>9</a:t>
            </a:r>
            <a:r>
              <a:rPr lang="zh-CN" altLang="en-US" sz="3200" b="1" dirty="0" smtClean="0"/>
              <a:t>）</a:t>
            </a:r>
            <a:r>
              <a:rPr lang="zh-CN" altLang="en-US" sz="3200" b="1" dirty="0" smtClean="0"/>
              <a:t>空切：进攻人空手向篮跑动。</a:t>
            </a:r>
            <a:endParaRPr lang="zh-CN" altLang="en-US" sz="3200" b="1" dirty="0"/>
          </a:p>
        </p:txBody>
      </p:sp>
      <p:pic>
        <p:nvPicPr>
          <p:cNvPr id="8" name="图片 7" descr="29fe589248b2c76161b36639a0ef5e9.jpg"/>
          <p:cNvPicPr>
            <a:picLocks noChangeAspect="1"/>
          </p:cNvPicPr>
          <p:nvPr/>
        </p:nvPicPr>
        <p:blipFill>
          <a:blip r:embed="rId3" cstate="print"/>
          <a:stretch>
            <a:fillRect/>
          </a:stretch>
        </p:blipFill>
        <p:spPr>
          <a:xfrm>
            <a:off x="8589615" y="591989"/>
            <a:ext cx="3429000" cy="609600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世纪之交.jpg"/>
          <p:cNvPicPr>
            <a:picLocks noChangeAspect="1"/>
          </p:cNvPicPr>
          <p:nvPr/>
        </p:nvPicPr>
        <p:blipFill>
          <a:blip r:embed="rId3" cstate="print"/>
          <a:stretch>
            <a:fillRect/>
          </a:stretch>
        </p:blipFill>
        <p:spPr>
          <a:xfrm>
            <a:off x="7149455" y="3328293"/>
            <a:ext cx="5316476" cy="3544317"/>
          </a:xfrm>
          <a:prstGeom prst="rect">
            <a:avLst/>
          </a:prstGeom>
        </p:spPr>
      </p:pic>
      <p:sp>
        <p:nvSpPr>
          <p:cNvPr id="4" name="TextBox 3"/>
          <p:cNvSpPr txBox="1"/>
          <p:nvPr/>
        </p:nvSpPr>
        <p:spPr>
          <a:xfrm>
            <a:off x="12451856" y="6579169"/>
            <a:ext cx="548358" cy="287130"/>
          </a:xfrm>
          <a:prstGeom prst="rect">
            <a:avLst/>
          </a:prstGeom>
          <a:noFill/>
        </p:spPr>
        <p:txBody>
          <a:bodyPr wrap="square" rtlCol="0">
            <a:spAutoFit/>
          </a:bodyPr>
          <a:lstStyle/>
          <a:p>
            <a:fld id="{F3C5028F-8D3B-45CC-A1ED-22F09E87F5E5}" type="slidenum">
              <a:rPr lang="id-ID" sz="1265">
                <a:solidFill>
                  <a:schemeClr val="bg1"/>
                </a:solidFill>
              </a:rPr>
              <a:pPr/>
              <a:t>27</a:t>
            </a:fld>
            <a:endParaRPr lang="id-ID" sz="1265" dirty="0">
              <a:solidFill>
                <a:schemeClr val="bg1"/>
              </a:solidFill>
            </a:endParaRPr>
          </a:p>
        </p:txBody>
      </p:sp>
      <p:sp>
        <p:nvSpPr>
          <p:cNvPr id="6" name="Freeform 586"/>
          <p:cNvSpPr/>
          <p:nvPr/>
        </p:nvSpPr>
        <p:spPr bwMode="auto">
          <a:xfrm rot="10800000">
            <a:off x="0" y="15875"/>
            <a:ext cx="10201275" cy="7216140"/>
          </a:xfrm>
          <a:custGeom>
            <a:avLst/>
            <a:gdLst>
              <a:gd name="T0" fmla="*/ 758 w 758"/>
              <a:gd name="T1" fmla="*/ 0 h 1120"/>
              <a:gd name="T2" fmla="*/ 189 w 758"/>
              <a:gd name="T3" fmla="*/ 0 h 1120"/>
              <a:gd name="T4" fmla="*/ 189 w 758"/>
              <a:gd name="T5" fmla="*/ 1120 h 1120"/>
              <a:gd name="T6" fmla="*/ 758 w 758"/>
              <a:gd name="T7" fmla="*/ 1120 h 1120"/>
              <a:gd name="T8" fmla="*/ 758 w 758"/>
              <a:gd name="T9" fmla="*/ 0 h 1120"/>
            </a:gdLst>
            <a:ahLst/>
            <a:cxnLst>
              <a:cxn ang="0">
                <a:pos x="T0" y="T1"/>
              </a:cxn>
              <a:cxn ang="0">
                <a:pos x="T2" y="T3"/>
              </a:cxn>
              <a:cxn ang="0">
                <a:pos x="T4" y="T5"/>
              </a:cxn>
              <a:cxn ang="0">
                <a:pos x="T6" y="T7"/>
              </a:cxn>
              <a:cxn ang="0">
                <a:pos x="T8" y="T9"/>
              </a:cxn>
            </a:cxnLst>
            <a:rect l="0" t="0" r="r" b="b"/>
            <a:pathLst>
              <a:path w="758" h="1120">
                <a:moveTo>
                  <a:pt x="758" y="0"/>
                </a:moveTo>
                <a:cubicBezTo>
                  <a:pt x="758" y="0"/>
                  <a:pt x="339" y="0"/>
                  <a:pt x="189" y="0"/>
                </a:cubicBezTo>
                <a:cubicBezTo>
                  <a:pt x="314" y="416"/>
                  <a:pt x="0" y="656"/>
                  <a:pt x="189" y="1120"/>
                </a:cubicBezTo>
                <a:cubicBezTo>
                  <a:pt x="332" y="1120"/>
                  <a:pt x="758" y="1120"/>
                  <a:pt x="758" y="1120"/>
                </a:cubicBezTo>
                <a:lnTo>
                  <a:pt x="758" y="0"/>
                </a:lnTo>
                <a:close/>
              </a:path>
            </a:pathLst>
          </a:custGeom>
          <a:solidFill>
            <a:schemeClr val="accent4"/>
          </a:solidFill>
          <a:ln>
            <a:noFill/>
          </a:ln>
        </p:spPr>
        <p:txBody>
          <a:bodyPr vert="horz" wrap="square" lIns="96435" tIns="48218" rIns="96435" bIns="48218" numCol="1" anchor="t" anchorCtr="0" compatLnSpc="1"/>
          <a:lstStyle/>
          <a:p>
            <a:endParaRPr lang="en-US"/>
          </a:p>
        </p:txBody>
      </p:sp>
      <p:sp>
        <p:nvSpPr>
          <p:cNvPr id="2" name="文本框 1"/>
          <p:cNvSpPr txBox="1"/>
          <p:nvPr/>
        </p:nvSpPr>
        <p:spPr>
          <a:xfrm>
            <a:off x="236855" y="87630"/>
            <a:ext cx="6426200" cy="829945"/>
          </a:xfrm>
          <a:prstGeom prst="rect">
            <a:avLst/>
          </a:prstGeom>
          <a:noFill/>
        </p:spPr>
        <p:txBody>
          <a:bodyPr wrap="square" rtlCol="0">
            <a:spAutoFit/>
          </a:bodyPr>
          <a:lstStyle/>
          <a:p>
            <a:r>
              <a:rPr lang="zh-CN" altLang="en-US" sz="4800" b="1">
                <a:solidFill>
                  <a:srgbClr val="FF0000"/>
                </a:solidFill>
                <a:latin typeface="汉仪方叠体简" panose="02010600000101010101" charset="-122"/>
                <a:ea typeface="汉仪方叠体简" panose="02010600000101010101" charset="-122"/>
              </a:rPr>
              <a:t>技术术语</a:t>
            </a:r>
          </a:p>
        </p:txBody>
      </p:sp>
      <p:sp>
        <p:nvSpPr>
          <p:cNvPr id="3" name="文本框 2"/>
          <p:cNvSpPr txBox="1"/>
          <p:nvPr/>
        </p:nvSpPr>
        <p:spPr>
          <a:xfrm>
            <a:off x="92709" y="917575"/>
            <a:ext cx="7632810" cy="6529705"/>
          </a:xfrm>
          <a:prstGeom prst="rect">
            <a:avLst/>
          </a:prstGeom>
          <a:noFill/>
        </p:spPr>
        <p:txBody>
          <a:bodyPr wrap="square" rtlCol="0">
            <a:noAutofit/>
          </a:bodyPr>
          <a:lstStyle/>
          <a:p>
            <a:r>
              <a:rPr lang="zh-CN" altLang="en-US" sz="3200" b="1" dirty="0"/>
              <a:t>（</a:t>
            </a:r>
            <a:r>
              <a:rPr lang="zh-CN" altLang="en-US" sz="3200" b="1" dirty="0" smtClean="0"/>
              <a:t>1</a:t>
            </a:r>
            <a:r>
              <a:rPr lang="en-US" altLang="zh-CN" sz="3200" b="1" dirty="0" smtClean="0"/>
              <a:t>0</a:t>
            </a:r>
            <a:r>
              <a:rPr lang="zh-CN" altLang="en-US" sz="3200" b="1" dirty="0" smtClean="0"/>
              <a:t>）</a:t>
            </a:r>
            <a:r>
              <a:rPr lang="zh-CN" altLang="en-US" sz="3200" b="1" dirty="0"/>
              <a:t>补位：当1个防守人失掉正确防守位置时，另一防守人及时补占其正确防守位置</a:t>
            </a:r>
            <a:r>
              <a:rPr lang="zh-CN" altLang="en-US" sz="3200" b="1" dirty="0" smtClean="0"/>
              <a:t>。</a:t>
            </a:r>
            <a:endParaRPr lang="en-US" altLang="zh-CN" sz="3200" b="1" dirty="0" smtClean="0"/>
          </a:p>
          <a:p>
            <a:endParaRPr lang="zh-CN" altLang="en-US" sz="3200" b="1" dirty="0"/>
          </a:p>
          <a:p>
            <a:r>
              <a:rPr lang="zh-CN" altLang="en-US" sz="3200" b="1" dirty="0"/>
              <a:t>（</a:t>
            </a:r>
            <a:r>
              <a:rPr lang="zh-CN" altLang="en-US" sz="3200" b="1" dirty="0" smtClean="0"/>
              <a:t>1</a:t>
            </a:r>
            <a:r>
              <a:rPr lang="en-US" altLang="zh-CN" sz="3200" b="1" dirty="0" smtClean="0"/>
              <a:t>1</a:t>
            </a:r>
            <a:r>
              <a:rPr lang="zh-CN" altLang="en-US" sz="3200" b="1" dirty="0" smtClean="0"/>
              <a:t>）延误：利用防守策略暂缓对方快速进攻的方式，其中分为大延误和小延误。</a:t>
            </a:r>
            <a:endParaRPr lang="en-US" altLang="zh-CN" sz="3200" b="1" dirty="0" smtClean="0"/>
          </a:p>
          <a:p>
            <a:endParaRPr lang="zh-CN" altLang="en-US" sz="3200" b="1" dirty="0"/>
          </a:p>
          <a:p>
            <a:r>
              <a:rPr lang="zh-CN" altLang="en-US" sz="3200" b="1" dirty="0"/>
              <a:t>（</a:t>
            </a:r>
            <a:r>
              <a:rPr lang="zh-CN" altLang="en-US" sz="3200" b="1" dirty="0" smtClean="0"/>
              <a:t>1</a:t>
            </a:r>
            <a:r>
              <a:rPr lang="en-US" altLang="zh-CN" sz="3200" b="1" dirty="0" smtClean="0"/>
              <a:t>2</a:t>
            </a:r>
            <a:r>
              <a:rPr lang="zh-CN" altLang="en-US" sz="3200" b="1" dirty="0" smtClean="0"/>
              <a:t>）</a:t>
            </a:r>
            <a:r>
              <a:rPr lang="zh-CN" altLang="en-US" sz="3200" b="1" dirty="0"/>
              <a:t>紧逼防守：贴近进攻人，不断运用攻击性防守动作，威胁对方持球的安全或不让对方接球</a:t>
            </a:r>
            <a:r>
              <a:rPr lang="zh-CN" altLang="en-US" sz="3200" b="1" dirty="0" smtClean="0"/>
              <a:t>。</a:t>
            </a:r>
            <a:endParaRPr lang="en-US" altLang="zh-CN" sz="3200" b="1" dirty="0" smtClean="0"/>
          </a:p>
          <a:p>
            <a:endParaRPr lang="zh-CN" altLang="en-US" sz="3200" b="1" dirty="0"/>
          </a:p>
          <a:p>
            <a:r>
              <a:rPr lang="zh-CN" altLang="en-US" sz="3200" b="1" dirty="0"/>
              <a:t>（</a:t>
            </a:r>
            <a:r>
              <a:rPr lang="zh-CN" altLang="en-US" sz="3200" b="1" dirty="0" smtClean="0"/>
              <a:t>1</a:t>
            </a:r>
            <a:r>
              <a:rPr lang="en-US" altLang="zh-CN" sz="3200" b="1" dirty="0" smtClean="0"/>
              <a:t>3</a:t>
            </a:r>
            <a:r>
              <a:rPr lang="zh-CN" altLang="en-US" sz="3200" b="1" dirty="0" smtClean="0"/>
              <a:t>）</a:t>
            </a:r>
            <a:r>
              <a:rPr lang="zh-CN" altLang="en-US" sz="3200" b="1" dirty="0" smtClean="0"/>
              <a:t>协防：协助同伴防</a:t>
            </a:r>
            <a:r>
              <a:rPr lang="zh-CN" altLang="en-US" sz="3200" b="1" dirty="0" smtClean="0"/>
              <a:t>守（包括夹击、关门，包夹等。</a:t>
            </a:r>
            <a:endParaRPr lang="zh-CN" altLang="en-US" sz="3200" b="1" dirty="0"/>
          </a:p>
        </p:txBody>
      </p:sp>
      <p:pic>
        <p:nvPicPr>
          <p:cNvPr id="9" name="图片 8" descr="31d02509d8e9af5fb073187a9218a83.png"/>
          <p:cNvPicPr>
            <a:picLocks noChangeAspect="1"/>
          </p:cNvPicPr>
          <p:nvPr/>
        </p:nvPicPr>
        <p:blipFill>
          <a:blip r:embed="rId4" cstate="print"/>
          <a:srcRect t="24277" r="4574" b="21635"/>
          <a:stretch>
            <a:fillRect/>
          </a:stretch>
        </p:blipFill>
        <p:spPr>
          <a:xfrm>
            <a:off x="9237687" y="231949"/>
            <a:ext cx="2318658" cy="2760307"/>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86"/>
          <p:cNvSpPr/>
          <p:nvPr/>
        </p:nvSpPr>
        <p:spPr bwMode="auto">
          <a:xfrm rot="10800000">
            <a:off x="0" y="15875"/>
            <a:ext cx="10201275" cy="7216140"/>
          </a:xfrm>
          <a:custGeom>
            <a:avLst/>
            <a:gdLst>
              <a:gd name="T0" fmla="*/ 758 w 758"/>
              <a:gd name="T1" fmla="*/ 0 h 1120"/>
              <a:gd name="T2" fmla="*/ 189 w 758"/>
              <a:gd name="T3" fmla="*/ 0 h 1120"/>
              <a:gd name="T4" fmla="*/ 189 w 758"/>
              <a:gd name="T5" fmla="*/ 1120 h 1120"/>
              <a:gd name="T6" fmla="*/ 758 w 758"/>
              <a:gd name="T7" fmla="*/ 1120 h 1120"/>
              <a:gd name="T8" fmla="*/ 758 w 758"/>
              <a:gd name="T9" fmla="*/ 0 h 1120"/>
            </a:gdLst>
            <a:ahLst/>
            <a:cxnLst>
              <a:cxn ang="0">
                <a:pos x="T0" y="T1"/>
              </a:cxn>
              <a:cxn ang="0">
                <a:pos x="T2" y="T3"/>
              </a:cxn>
              <a:cxn ang="0">
                <a:pos x="T4" y="T5"/>
              </a:cxn>
              <a:cxn ang="0">
                <a:pos x="T6" y="T7"/>
              </a:cxn>
              <a:cxn ang="0">
                <a:pos x="T8" y="T9"/>
              </a:cxn>
            </a:cxnLst>
            <a:rect l="0" t="0" r="r" b="b"/>
            <a:pathLst>
              <a:path w="758" h="1120">
                <a:moveTo>
                  <a:pt x="758" y="0"/>
                </a:moveTo>
                <a:cubicBezTo>
                  <a:pt x="758" y="0"/>
                  <a:pt x="339" y="0"/>
                  <a:pt x="189" y="0"/>
                </a:cubicBezTo>
                <a:cubicBezTo>
                  <a:pt x="314" y="416"/>
                  <a:pt x="0" y="656"/>
                  <a:pt x="189" y="1120"/>
                </a:cubicBezTo>
                <a:cubicBezTo>
                  <a:pt x="332" y="1120"/>
                  <a:pt x="758" y="1120"/>
                  <a:pt x="758" y="1120"/>
                </a:cubicBezTo>
                <a:lnTo>
                  <a:pt x="758" y="0"/>
                </a:lnTo>
                <a:close/>
              </a:path>
            </a:pathLst>
          </a:custGeom>
          <a:solidFill>
            <a:schemeClr val="accent4"/>
          </a:solidFill>
          <a:ln>
            <a:noFill/>
          </a:ln>
        </p:spPr>
        <p:txBody>
          <a:bodyPr vert="horz" wrap="square" lIns="96435" tIns="48218" rIns="96435" bIns="48218" numCol="1" anchor="t" anchorCtr="0" compatLnSpc="1"/>
          <a:lstStyle/>
          <a:p>
            <a:endParaRPr lang="en-US"/>
          </a:p>
        </p:txBody>
      </p:sp>
      <p:sp>
        <p:nvSpPr>
          <p:cNvPr id="4" name="TextBox 3"/>
          <p:cNvSpPr txBox="1"/>
          <p:nvPr/>
        </p:nvSpPr>
        <p:spPr>
          <a:xfrm>
            <a:off x="12451856" y="6579169"/>
            <a:ext cx="548358" cy="287130"/>
          </a:xfrm>
          <a:prstGeom prst="rect">
            <a:avLst/>
          </a:prstGeom>
          <a:noFill/>
        </p:spPr>
        <p:txBody>
          <a:bodyPr wrap="square" rtlCol="0">
            <a:spAutoFit/>
          </a:bodyPr>
          <a:lstStyle/>
          <a:p>
            <a:fld id="{F3C5028F-8D3B-45CC-A1ED-22F09E87F5E5}" type="slidenum">
              <a:rPr lang="id-ID" sz="1265">
                <a:solidFill>
                  <a:schemeClr val="bg1"/>
                </a:solidFill>
              </a:rPr>
              <a:pPr/>
              <a:t>28</a:t>
            </a:fld>
            <a:endParaRPr lang="id-ID" sz="1265" dirty="0">
              <a:solidFill>
                <a:schemeClr val="bg1"/>
              </a:solidFill>
            </a:endParaRPr>
          </a:p>
        </p:txBody>
      </p:sp>
      <p:sp>
        <p:nvSpPr>
          <p:cNvPr id="2" name="文本框 1"/>
          <p:cNvSpPr txBox="1"/>
          <p:nvPr/>
        </p:nvSpPr>
        <p:spPr>
          <a:xfrm>
            <a:off x="236855" y="87630"/>
            <a:ext cx="6426200" cy="829945"/>
          </a:xfrm>
          <a:prstGeom prst="rect">
            <a:avLst/>
          </a:prstGeom>
          <a:noFill/>
        </p:spPr>
        <p:txBody>
          <a:bodyPr wrap="square" rtlCol="0">
            <a:spAutoFit/>
          </a:bodyPr>
          <a:lstStyle/>
          <a:p>
            <a:r>
              <a:rPr lang="zh-CN" altLang="en-US" sz="4800" b="1">
                <a:solidFill>
                  <a:srgbClr val="FF0000"/>
                </a:solidFill>
                <a:latin typeface="汉仪方叠体简" panose="02010600000101010101" charset="-122"/>
                <a:ea typeface="汉仪方叠体简" panose="02010600000101010101" charset="-122"/>
              </a:rPr>
              <a:t>技术术语</a:t>
            </a:r>
          </a:p>
        </p:txBody>
      </p:sp>
      <p:sp>
        <p:nvSpPr>
          <p:cNvPr id="3" name="文本框 2"/>
          <p:cNvSpPr txBox="1"/>
          <p:nvPr/>
        </p:nvSpPr>
        <p:spPr>
          <a:xfrm>
            <a:off x="20955" y="735965"/>
            <a:ext cx="6934835" cy="6454140"/>
          </a:xfrm>
          <a:prstGeom prst="rect">
            <a:avLst/>
          </a:prstGeom>
          <a:noFill/>
        </p:spPr>
        <p:txBody>
          <a:bodyPr wrap="square" rtlCol="0">
            <a:noAutofit/>
          </a:bodyPr>
          <a:lstStyle/>
          <a:p>
            <a:endParaRPr lang="zh-CN" altLang="en-US" sz="2800" b="1" dirty="0"/>
          </a:p>
          <a:p>
            <a:endParaRPr lang="zh-CN" altLang="en-US" sz="2800" b="1" dirty="0"/>
          </a:p>
          <a:p>
            <a:r>
              <a:rPr lang="zh-CN" altLang="en-US" sz="2800" b="1" dirty="0"/>
              <a:t>（17）罚球：进攻队员被犯规后，在罚球线后的半圆内，无争抢的情况下进行投篮，每进一球得一分。</a:t>
            </a:r>
          </a:p>
          <a:p>
            <a:endParaRPr lang="zh-CN" altLang="en-US" sz="2800" b="1" dirty="0"/>
          </a:p>
          <a:p>
            <a:r>
              <a:rPr lang="zh-CN" altLang="en-US" sz="2800" b="1" dirty="0"/>
              <a:t>（18</a:t>
            </a:r>
            <a:r>
              <a:rPr lang="zh-CN" altLang="en-US" sz="2800" b="1" dirty="0" smtClean="0"/>
              <a:t>）</a:t>
            </a:r>
            <a:r>
              <a:rPr lang="zh-CN" altLang="en-US" sz="2800" b="1" dirty="0" smtClean="0"/>
              <a:t>卡位：运用脚步动作把对方挡在自己身后，这种步法叫卡位。常运用于抢篮板。</a:t>
            </a:r>
          </a:p>
          <a:p>
            <a:endParaRPr lang="zh-CN" altLang="en-US" sz="2800" b="1" dirty="0"/>
          </a:p>
          <a:p>
            <a:r>
              <a:rPr lang="zh-CN" altLang="en-US" sz="2800" b="1" dirty="0"/>
              <a:t>（19</a:t>
            </a:r>
            <a:r>
              <a:rPr lang="zh-CN" altLang="en-US" sz="2800" b="1" dirty="0" smtClean="0"/>
              <a:t>）篮板球：投篮不中后，双方运动员争抢打在篮筐或篮板上篮球的球权</a:t>
            </a:r>
            <a:r>
              <a:rPr lang="zh-CN" altLang="en-US" sz="2800" b="1" dirty="0" smtClean="0"/>
              <a:t>。其中分为进攻篮板球和防守篮板球。</a:t>
            </a:r>
            <a:endParaRPr lang="en-US" altLang="zh-CN" sz="2800" b="1" dirty="0" smtClean="0"/>
          </a:p>
          <a:p>
            <a:r>
              <a:rPr lang="en-US" altLang="zh-CN" sz="2800" b="1" dirty="0" smtClean="0"/>
              <a:t> </a:t>
            </a:r>
            <a:r>
              <a:rPr lang="en-US" altLang="zh-CN" sz="2800" b="1" dirty="0" smtClean="0"/>
              <a:t>                 </a:t>
            </a:r>
            <a:r>
              <a:rPr lang="zh-CN" altLang="en-US" sz="2800" b="1" dirty="0" smtClean="0"/>
              <a:t>得篮板球者得天下。</a:t>
            </a:r>
            <a:endParaRPr lang="zh-CN" altLang="en-US" sz="2800" b="1" dirty="0"/>
          </a:p>
        </p:txBody>
      </p:sp>
      <p:pic>
        <p:nvPicPr>
          <p:cNvPr id="7" name="图片 6" descr="二小友谊赛：刘源诗.jpg"/>
          <p:cNvPicPr>
            <a:picLocks noChangeAspect="1"/>
          </p:cNvPicPr>
          <p:nvPr/>
        </p:nvPicPr>
        <p:blipFill>
          <a:blip r:embed="rId3" cstate="print"/>
          <a:srcRect l="11465" t="21800" r="21060" b="19030"/>
          <a:stretch>
            <a:fillRect/>
          </a:stretch>
        </p:blipFill>
        <p:spPr>
          <a:xfrm>
            <a:off x="7653511" y="4048373"/>
            <a:ext cx="4680520" cy="2736304"/>
          </a:xfrm>
          <a:prstGeom prst="rect">
            <a:avLst/>
          </a:prstGeom>
        </p:spPr>
      </p:pic>
      <p:pic>
        <p:nvPicPr>
          <p:cNvPr id="8" name="图片 7" descr="31d02509d8e9af5fb073187a9218a83.png"/>
          <p:cNvPicPr>
            <a:picLocks noChangeAspect="1"/>
          </p:cNvPicPr>
          <p:nvPr/>
        </p:nvPicPr>
        <p:blipFill>
          <a:blip r:embed="rId4" cstate="print"/>
          <a:srcRect t="24277" r="4574" b="21635"/>
          <a:stretch>
            <a:fillRect/>
          </a:stretch>
        </p:blipFill>
        <p:spPr>
          <a:xfrm>
            <a:off x="9165679" y="447973"/>
            <a:ext cx="2318658" cy="2760307"/>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09095" y="520095"/>
            <a:ext cx="1844084" cy="6000750"/>
          </a:xfrm>
          <a:prstGeom prst="rect">
            <a:avLst/>
          </a:prstGeom>
          <a:noFill/>
          <a:ln>
            <a:noFill/>
          </a:ln>
        </p:spPr>
        <p:txBody>
          <a:bodyPr wrap="square" rtlCol="0">
            <a:spAutoFit/>
          </a:bodyPr>
          <a:lstStyle/>
          <a:p>
            <a:pPr algn="ctr" defTabSz="963930" fontAlgn="auto">
              <a:spcBef>
                <a:spcPts val="0"/>
              </a:spcBef>
              <a:spcAft>
                <a:spcPts val="0"/>
              </a:spcAft>
              <a:defRPr/>
            </a:pPr>
            <a:r>
              <a:rPr lang="en-US" altLang="zh-CN" sz="9600" b="1" dirty="0">
                <a:solidFill>
                  <a:schemeClr val="accent2"/>
                </a:solidFill>
                <a:latin typeface="汉仪方叠体简" panose="02010600000101010101" charset="-122"/>
                <a:ea typeface="汉仪方叠体简" panose="02010600000101010101" charset="-122"/>
                <a:sym typeface="Arial" panose="020B0604020202020204" pitchFamily="34" charset="0"/>
              </a:rPr>
              <a:t>经典动作</a:t>
            </a:r>
          </a:p>
        </p:txBody>
      </p:sp>
      <p:pic>
        <p:nvPicPr>
          <p:cNvPr id="1026" name="Picture 2"/>
          <p:cNvPicPr>
            <a:picLocks noChangeAspect="1" noChangeArrowheads="1"/>
          </p:cNvPicPr>
          <p:nvPr/>
        </p:nvPicPr>
        <p:blipFill>
          <a:blip r:embed="rId3" cstate="print"/>
          <a:srcRect/>
          <a:stretch>
            <a:fillRect/>
          </a:stretch>
        </p:blipFill>
        <p:spPr bwMode="auto">
          <a:xfrm>
            <a:off x="2972991" y="76771"/>
            <a:ext cx="9885759" cy="7155879"/>
          </a:xfrm>
          <a:prstGeom prst="rect">
            <a:avLst/>
          </a:prstGeom>
          <a:noFill/>
          <a:ln w="9525">
            <a:noFill/>
            <a:miter lim="800000"/>
            <a:headEnd/>
            <a:tailEnd/>
          </a:ln>
        </p:spPr>
      </p:pic>
      <p:sp>
        <p:nvSpPr>
          <p:cNvPr id="8" name="任意多边形 7"/>
          <p:cNvSpPr/>
          <p:nvPr/>
        </p:nvSpPr>
        <p:spPr>
          <a:xfrm>
            <a:off x="1965565" y="1628739"/>
            <a:ext cx="1756841" cy="4649375"/>
          </a:xfrm>
          <a:custGeom>
            <a:avLst/>
            <a:gdLst>
              <a:gd name="connsiteX0" fmla="*/ 994411 w 1503017"/>
              <a:gd name="connsiteY0" fmla="*/ 0 h 3977645"/>
              <a:gd name="connsiteX1" fmla="*/ 1503017 w 1503017"/>
              <a:gd name="connsiteY1" fmla="*/ 0 h 3977645"/>
              <a:gd name="connsiteX2" fmla="*/ 508605 w 1503017"/>
              <a:gd name="connsiteY2" fmla="*/ 3977645 h 3977645"/>
              <a:gd name="connsiteX3" fmla="*/ 0 w 1503017"/>
              <a:gd name="connsiteY3" fmla="*/ 3977645 h 3977645"/>
            </a:gdLst>
            <a:ahLst/>
            <a:cxnLst>
              <a:cxn ang="0">
                <a:pos x="connsiteX0" y="connsiteY0"/>
              </a:cxn>
              <a:cxn ang="0">
                <a:pos x="connsiteX1" y="connsiteY1"/>
              </a:cxn>
              <a:cxn ang="0">
                <a:pos x="connsiteX2" y="connsiteY2"/>
              </a:cxn>
              <a:cxn ang="0">
                <a:pos x="connsiteX3" y="connsiteY3"/>
              </a:cxn>
            </a:cxnLst>
            <a:rect l="l" t="t" r="r" b="b"/>
            <a:pathLst>
              <a:path w="1503017" h="3977645">
                <a:moveTo>
                  <a:pt x="994411" y="0"/>
                </a:moveTo>
                <a:lnTo>
                  <a:pt x="1503017" y="0"/>
                </a:lnTo>
                <a:lnTo>
                  <a:pt x="508605" y="3977645"/>
                </a:lnTo>
                <a:lnTo>
                  <a:pt x="0" y="397764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1600" advTm="0">
        <p:blinds dir="vert"/>
      </p:transition>
    </mc:Choice>
    <mc:Fallback>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p:nvSpPr>
        <p:spPr>
          <a:xfrm>
            <a:off x="5349240" y="1024255"/>
            <a:ext cx="6737350" cy="5598160"/>
          </a:xfrm>
          <a:prstGeom prst="rect">
            <a:avLst/>
          </a:prstGeom>
          <a:noFill/>
        </p:spPr>
        <p:txBody>
          <a:bodyPr wrap="square" rtlCol="0">
            <a:noAutofit/>
          </a:bodyPr>
          <a:lstStyle/>
          <a:p>
            <a:r>
              <a:rPr lang="zh-CN" altLang="en-US" sz="2800" b="1"/>
              <a:t>篮球（basketball）是一个由两队参与，在一个长方形篮球场进行的球类运动，每队出场5名队员，可将球向任何方向传、投、拍、滚或运，目的是将篮球投入对方球篮得分，并阻止对方获得控球权或得分。</a:t>
            </a:r>
          </a:p>
          <a:p>
            <a:r>
              <a:rPr lang="zh-CN" altLang="en-US" sz="2800" b="1"/>
              <a:t>篮球运动是1891年由美国人詹姆斯·奈史密斯发明的。由于当地盛产桃子，这里的儿童又非常喜欢做用球投入桃子筐的游戏。这使他从中得到启发，并博采足球、曲棍球等其他球类项目的特点，创编了篮球游戏。</a:t>
            </a:r>
          </a:p>
        </p:txBody>
      </p:sp>
      <p:sp>
        <p:nvSpPr>
          <p:cNvPr id="3" name="文本框 2"/>
          <p:cNvSpPr txBox="1"/>
          <p:nvPr/>
        </p:nvSpPr>
        <p:spPr>
          <a:xfrm>
            <a:off x="280670" y="279400"/>
            <a:ext cx="6518910" cy="1235710"/>
          </a:xfrm>
          <a:prstGeom prst="rect">
            <a:avLst/>
          </a:prstGeom>
          <a:noFill/>
        </p:spPr>
        <p:txBody>
          <a:bodyPr wrap="square" rtlCol="0">
            <a:noAutofit/>
          </a:bodyPr>
          <a:lstStyle/>
          <a:p>
            <a:r>
              <a:rPr lang="zh-CN" altLang="en-US" sz="4400" b="1">
                <a:latin typeface="楷体" panose="02010609060101010101" charset="-122"/>
                <a:ea typeface="楷体" panose="02010609060101010101" charset="-122"/>
              </a:rPr>
              <a:t>篮球的历史与起源</a:t>
            </a:r>
          </a:p>
        </p:txBody>
      </p:sp>
      <p:pic>
        <p:nvPicPr>
          <p:cNvPr id="5" name="图片 4" descr="4c1319eebf98b346fce8272ec83d2c5e.jpg"/>
          <p:cNvPicPr>
            <a:picLocks noChangeAspect="1"/>
          </p:cNvPicPr>
          <p:nvPr/>
        </p:nvPicPr>
        <p:blipFill>
          <a:blip r:embed="rId3" cstate="print"/>
          <a:stretch>
            <a:fillRect/>
          </a:stretch>
        </p:blipFill>
        <p:spPr>
          <a:xfrm>
            <a:off x="452711" y="1024037"/>
            <a:ext cx="4765268" cy="5956585"/>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5" name="图片 4" descr="二小友谊赛 (2).jpg"/>
          <p:cNvPicPr>
            <a:picLocks noChangeAspect="1"/>
          </p:cNvPicPr>
          <p:nvPr/>
        </p:nvPicPr>
        <p:blipFill>
          <a:blip r:embed="rId3" cstate="print"/>
          <a:stretch>
            <a:fillRect/>
          </a:stretch>
        </p:blipFill>
        <p:spPr>
          <a:xfrm>
            <a:off x="8517607" y="303957"/>
            <a:ext cx="3984328" cy="2656219"/>
          </a:xfrm>
          <a:prstGeom prst="rect">
            <a:avLst/>
          </a:prstGeom>
        </p:spPr>
      </p:pic>
      <p:pic>
        <p:nvPicPr>
          <p:cNvPr id="6" name="图片 5" descr="二小友谊赛 (1).jpg"/>
          <p:cNvPicPr>
            <a:picLocks noChangeAspect="1"/>
          </p:cNvPicPr>
          <p:nvPr/>
        </p:nvPicPr>
        <p:blipFill>
          <a:blip r:embed="rId4" cstate="print"/>
          <a:stretch>
            <a:fillRect/>
          </a:stretch>
        </p:blipFill>
        <p:spPr>
          <a:xfrm>
            <a:off x="8409595" y="3616325"/>
            <a:ext cx="4212469" cy="2808313"/>
          </a:xfrm>
          <a:prstGeom prst="rect">
            <a:avLst/>
          </a:prstGeom>
        </p:spPr>
      </p:pic>
      <p:sp>
        <p:nvSpPr>
          <p:cNvPr id="2" name="文本框 1"/>
          <p:cNvSpPr txBox="1"/>
          <p:nvPr/>
        </p:nvSpPr>
        <p:spPr>
          <a:xfrm>
            <a:off x="102236" y="125730"/>
            <a:ext cx="8415372" cy="7133590"/>
          </a:xfrm>
          <a:prstGeom prst="rect">
            <a:avLst/>
          </a:prstGeom>
          <a:noFill/>
        </p:spPr>
        <p:txBody>
          <a:bodyPr wrap="square" rtlCol="0">
            <a:noAutofit/>
          </a:bodyPr>
          <a:lstStyle/>
          <a:p>
            <a:r>
              <a:rPr lang="zh-CN" altLang="en-US" sz="2800" b="1" dirty="0"/>
              <a:t>1</a:t>
            </a:r>
            <a:r>
              <a:rPr lang="zh-CN" altLang="en-US" sz="2800" b="1" dirty="0" smtClean="0"/>
              <a:t>）急停跳投：急停跳投是进攻队员在行进间运用突然急停摆脱防守队员后投篮的方法</a:t>
            </a:r>
            <a:r>
              <a:rPr lang="zh-CN" altLang="en-US" sz="2800" b="1" dirty="0" smtClean="0"/>
              <a:t>。</a:t>
            </a:r>
            <a:endParaRPr lang="zh-CN" altLang="en-US" sz="2800" b="1" dirty="0"/>
          </a:p>
          <a:p>
            <a:endParaRPr lang="zh-CN" altLang="en-US" sz="2800" b="1" dirty="0"/>
          </a:p>
          <a:p>
            <a:r>
              <a:rPr lang="zh-CN" altLang="en-US" sz="2800" b="1" dirty="0"/>
              <a:t>（2</a:t>
            </a:r>
            <a:r>
              <a:rPr lang="zh-CN" altLang="en-US" sz="2800" b="1" dirty="0" smtClean="0"/>
              <a:t>）后仰跳投：在跳投的基础上，在滞空时间中身体向后仰一定的角度，然后完成投篮</a:t>
            </a:r>
            <a:r>
              <a:rPr lang="zh-CN" altLang="en-US" sz="2800" b="1" dirty="0" smtClean="0"/>
              <a:t>。</a:t>
            </a:r>
            <a:endParaRPr lang="zh-CN" altLang="en-US" sz="2800" b="1" dirty="0"/>
          </a:p>
          <a:p>
            <a:endParaRPr lang="zh-CN" altLang="en-US" sz="2800" b="1" dirty="0"/>
          </a:p>
          <a:p>
            <a:r>
              <a:rPr lang="zh-CN" altLang="en-US" sz="2800" b="1" dirty="0"/>
              <a:t>（3</a:t>
            </a:r>
            <a:r>
              <a:rPr lang="zh-CN" altLang="en-US" sz="2800" b="1" dirty="0" smtClean="0"/>
              <a:t>）空中接力：又称“alley-oop”，简称空接</a:t>
            </a:r>
            <a:r>
              <a:rPr lang="zh-CN" altLang="en-US" sz="2800" b="1" dirty="0" smtClean="0"/>
              <a:t>。</a:t>
            </a:r>
            <a:endParaRPr lang="en-US" altLang="zh-CN" sz="2800" b="1" dirty="0" smtClean="0"/>
          </a:p>
          <a:p>
            <a:endParaRPr lang="zh-CN" altLang="en-US" sz="2800" b="1" dirty="0"/>
          </a:p>
          <a:p>
            <a:r>
              <a:rPr lang="zh-CN" altLang="en-US" sz="2800" b="1" dirty="0"/>
              <a:t>（4</a:t>
            </a:r>
            <a:r>
              <a:rPr lang="zh-CN" altLang="en-US" sz="2800" b="1" dirty="0" smtClean="0"/>
              <a:t>）欧洲步：由欧洲篮球传进来的上篮步法，以韦德、吉诺比利为典型代表。</a:t>
            </a:r>
            <a:endParaRPr lang="zh-CN" altLang="en-US" sz="2800" b="1" dirty="0"/>
          </a:p>
          <a:p>
            <a:endParaRPr lang="zh-CN" altLang="en-US" sz="2800" b="1" dirty="0"/>
          </a:p>
          <a:p>
            <a:r>
              <a:rPr lang="zh-CN" altLang="en-US" sz="2800" b="1" dirty="0"/>
              <a:t>（5）梦幻脚步：一个后转身，然后把球好像要传出去，再拉回到身前做一个投篮的假动作，然后重心脚不动，移动另一只脚向前迈，移动到篮筐上篮。</a:t>
            </a:r>
          </a:p>
          <a:p>
            <a:endParaRPr lang="zh-CN" altLang="en-US" sz="28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吃火锅.jpg"/>
          <p:cNvPicPr>
            <a:picLocks noChangeAspect="1"/>
          </p:cNvPicPr>
          <p:nvPr/>
        </p:nvPicPr>
        <p:blipFill>
          <a:blip r:embed="rId3" cstate="print"/>
          <a:stretch>
            <a:fillRect/>
          </a:stretch>
        </p:blipFill>
        <p:spPr>
          <a:xfrm>
            <a:off x="353" y="0"/>
            <a:ext cx="12858044" cy="7232650"/>
          </a:xfrm>
          <a:prstGeom prst="rect">
            <a:avLst/>
          </a:prstGeom>
        </p:spPr>
      </p:pic>
      <p:sp>
        <p:nvSpPr>
          <p:cNvPr id="9" name="矩形 259"/>
          <p:cNvSpPr>
            <a:spLocks noChangeArrowheads="1"/>
          </p:cNvSpPr>
          <p:nvPr/>
        </p:nvSpPr>
        <p:spPr bwMode="auto">
          <a:xfrm>
            <a:off x="4341143" y="4552429"/>
            <a:ext cx="9736455" cy="23044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o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13800" b="1" i="1" cap="all" dirty="0" smtClean="0">
                <a:solidFill>
                  <a:schemeClr val="accent2"/>
                </a:solidFill>
                <a:effectLst>
                  <a:outerShdw blurRad="38100" dist="38100" dir="2700000" algn="tl">
                    <a:srgbClr val="000000">
                      <a:alpha val="43137"/>
                    </a:srgbClr>
                  </a:outerShdw>
                </a:effectLst>
                <a:latin typeface="汉仪方叠体简" panose="02010600000101010101" charset="-122"/>
                <a:ea typeface="汉仪方叠体简" panose="02010600000101010101" charset="-122"/>
                <a:cs typeface="汉仪方叠体简" panose="02010600000101010101" charset="-122"/>
              </a:rPr>
              <a:t>再</a:t>
            </a:r>
            <a:r>
              <a:rPr lang="zh-CN" altLang="en-US" sz="13800" b="1" i="1" cap="all" dirty="0">
                <a:solidFill>
                  <a:schemeClr val="accent2"/>
                </a:solidFill>
                <a:effectLst>
                  <a:outerShdw blurRad="38100" dist="38100" dir="2700000" algn="tl">
                    <a:srgbClr val="000000">
                      <a:alpha val="43137"/>
                    </a:srgbClr>
                  </a:outerShdw>
                </a:effectLst>
                <a:latin typeface="汉仪方叠体简" panose="02010600000101010101" charset="-122"/>
                <a:ea typeface="汉仪方叠体简" panose="02010600000101010101" charset="-122"/>
                <a:cs typeface="汉仪方叠体简" panose="02010600000101010101" charset="-122"/>
              </a:rPr>
              <a:t>见</a:t>
            </a:r>
          </a:p>
        </p:txBody>
      </p:sp>
    </p:spTree>
  </p:cSld>
  <p:clrMapOvr>
    <a:masterClrMapping/>
  </p:clrMapOvr>
  <p:transition spd="slow" advTm="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p:nvSpPr>
        <p:spPr>
          <a:xfrm>
            <a:off x="280670" y="279400"/>
            <a:ext cx="6518910" cy="1235710"/>
          </a:xfrm>
          <a:prstGeom prst="rect">
            <a:avLst/>
          </a:prstGeom>
          <a:noFill/>
        </p:spPr>
        <p:txBody>
          <a:bodyPr wrap="square" rtlCol="0">
            <a:noAutofit/>
          </a:bodyPr>
          <a:lstStyle/>
          <a:p>
            <a:r>
              <a:rPr lang="zh-CN" altLang="en-US" sz="4400" b="1">
                <a:latin typeface="楷体" panose="02010609060101010101" charset="-122"/>
                <a:ea typeface="楷体" panose="02010609060101010101" charset="-122"/>
              </a:rPr>
              <a:t>篮球的历史与起源</a:t>
            </a:r>
          </a:p>
        </p:txBody>
      </p:sp>
      <p:sp>
        <p:nvSpPr>
          <p:cNvPr id="4" name="文本框 3"/>
          <p:cNvSpPr txBox="1"/>
          <p:nvPr/>
        </p:nvSpPr>
        <p:spPr>
          <a:xfrm>
            <a:off x="4845685" y="735965"/>
            <a:ext cx="7859395" cy="6625590"/>
          </a:xfrm>
          <a:prstGeom prst="rect">
            <a:avLst/>
          </a:prstGeom>
          <a:noFill/>
        </p:spPr>
        <p:txBody>
          <a:bodyPr wrap="square" rtlCol="0">
            <a:noAutofit/>
          </a:bodyPr>
          <a:lstStyle/>
          <a:p>
            <a:r>
              <a:rPr lang="zh-CN" altLang="en-US" sz="2400" b="1"/>
              <a:t>最初篮球游戏比较简单，场地大小和参加游戏的人数没有限制。比赛队员分成人数相等的两队，分别站在球场的两端，在裁判员向球场中央抛球后，双方队员立即冲进场内抢球，并力争将球投进对方的篮筐。因为桃筐是有底的，球投中以后就留在篮子里，人必须登上专设的梯子才能将球从篮筐里取出。</a:t>
            </a:r>
          </a:p>
          <a:p>
            <a:endParaRPr lang="zh-CN" altLang="en-US" sz="2400" b="1"/>
          </a:p>
          <a:p>
            <a:r>
              <a:rPr lang="zh-CN" altLang="en-US" sz="2400" b="1"/>
              <a:t>随着场地设施的不断改进，篮筐取消了筐底，并改用铁圈代替桃篮，用木板制成篮板代替铁丝挡网，场地增设了中线、中圈和罚球线，比赛改由中场跳球开始。与此同时，场上比赛队员也通常改为每队5人，开始有后卫、守卫、中锋、前锋、留守等位置之分。此外，奈史密斯制订了一个不太完善的竞赛规则，共13个条款，其中规定不允许带球跑、抱人、推人、绊人、打人等。这大大提高了篮球游戏的趣味性，并且吸引了更多的人来参加这一游戏，从而使篮球运动很快普及到了全美国。</a:t>
            </a:r>
          </a:p>
        </p:txBody>
      </p:sp>
      <p:pic>
        <p:nvPicPr>
          <p:cNvPr id="5" name="图片 4" descr="28071674efa75a586e6bc051c9cf5b0d.jpeg"/>
          <p:cNvPicPr>
            <a:picLocks noChangeAspect="1"/>
          </p:cNvPicPr>
          <p:nvPr/>
        </p:nvPicPr>
        <p:blipFill>
          <a:blip r:embed="rId3" cstate="print"/>
          <a:stretch>
            <a:fillRect/>
          </a:stretch>
        </p:blipFill>
        <p:spPr>
          <a:xfrm>
            <a:off x="236687" y="1888134"/>
            <a:ext cx="4638831" cy="367240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789cd6fc834c0a2fc8883afef76b53f8.jpg"/>
          <p:cNvPicPr>
            <a:picLocks noChangeAspect="1"/>
          </p:cNvPicPr>
          <p:nvPr/>
        </p:nvPicPr>
        <p:blipFill>
          <a:blip r:embed="rId3" cstate="print"/>
          <a:stretch>
            <a:fillRect/>
          </a:stretch>
        </p:blipFill>
        <p:spPr>
          <a:xfrm>
            <a:off x="0" y="-37703"/>
            <a:ext cx="12858750" cy="7308056"/>
          </a:xfrm>
          <a:prstGeom prst="rect">
            <a:avLst/>
          </a:prstGeom>
        </p:spPr>
      </p:pic>
      <p:sp>
        <p:nvSpPr>
          <p:cNvPr id="10" name="矩形 259"/>
          <p:cNvSpPr>
            <a:spLocks noChangeArrowheads="1"/>
          </p:cNvSpPr>
          <p:nvPr/>
        </p:nvSpPr>
        <p:spPr bwMode="auto">
          <a:xfrm>
            <a:off x="1748855" y="2608213"/>
            <a:ext cx="10061192" cy="144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defTabSz="963930" fontAlgn="auto">
              <a:spcBef>
                <a:spcPts val="0"/>
              </a:spcBef>
              <a:spcAft>
                <a:spcPts val="0"/>
              </a:spcAft>
              <a:buNone/>
              <a:defRPr/>
            </a:pPr>
            <a:r>
              <a:rPr lang="zh-CN" altLang="en-GB" sz="8800" b="1" dirty="0" smtClean="0">
                <a:solidFill>
                  <a:schemeClr val="accent2"/>
                </a:solidFill>
                <a:latin typeface="Arial" panose="020B0604020202020204" pitchFamily="34" charset="0"/>
                <a:sym typeface="Arial" panose="020B0604020202020204" pitchFamily="34" charset="0"/>
              </a:rPr>
              <a:t> 篮     球    场     地</a:t>
            </a:r>
            <a:endParaRPr lang="zh-CN" altLang="en-GB" sz="8800" b="1" dirty="0">
              <a:solidFill>
                <a:schemeClr val="accent2"/>
              </a:solidFill>
              <a:latin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1600" advTm="0">
        <p:blinds dir="vert"/>
      </p:transition>
    </mc:Choice>
    <mc:Fallback>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4" name="文本框 3"/>
          <p:cNvSpPr txBox="1"/>
          <p:nvPr/>
        </p:nvSpPr>
        <p:spPr>
          <a:xfrm>
            <a:off x="165100" y="1240155"/>
            <a:ext cx="12344400" cy="5826760"/>
          </a:xfrm>
          <a:prstGeom prst="rect">
            <a:avLst/>
          </a:prstGeom>
          <a:noFill/>
        </p:spPr>
        <p:txBody>
          <a:bodyPr wrap="square" rtlCol="0">
            <a:noAutofit/>
          </a:bodyPr>
          <a:lstStyle/>
          <a:p>
            <a:r>
              <a:rPr lang="en-US" altLang="zh-CN" sz="4800" b="1" dirty="0"/>
              <a:t>     </a:t>
            </a:r>
            <a:r>
              <a:rPr lang="zh-CN" altLang="en-US" sz="4800" b="1" dirty="0"/>
              <a:t>篮球比赛的标准场地长28米、宽15米，四条界线外至少2米处不得有任何障碍物</a:t>
            </a:r>
            <a:r>
              <a:rPr lang="zh-CN" altLang="en-US" sz="4800" b="1" dirty="0" smtClean="0"/>
              <a:t>，室内天</a:t>
            </a:r>
            <a:r>
              <a:rPr lang="zh-CN" altLang="en-US" sz="4800" b="1" dirty="0"/>
              <a:t>花板的高</a:t>
            </a:r>
            <a:r>
              <a:rPr lang="zh-CN" altLang="en-US" sz="4800" b="1" dirty="0" smtClean="0"/>
              <a:t>度</a:t>
            </a:r>
            <a:r>
              <a:rPr lang="zh-CN" altLang="en-US" sz="4800" b="1" dirty="0" smtClean="0"/>
              <a:t>不</a:t>
            </a:r>
            <a:r>
              <a:rPr lang="zh-CN" altLang="en-US" sz="4800" b="1" dirty="0" smtClean="0"/>
              <a:t>少于7</a:t>
            </a:r>
            <a:r>
              <a:rPr lang="zh-CN" altLang="en-US" sz="4800" b="1" dirty="0"/>
              <a:t>米</a:t>
            </a:r>
            <a:r>
              <a:rPr lang="zh-CN" altLang="en-US" sz="4800" b="1" dirty="0" smtClean="0"/>
              <a:t>。中</a:t>
            </a:r>
            <a:r>
              <a:rPr lang="zh-CN" altLang="en-US" sz="4800" b="1" dirty="0"/>
              <a:t>线上的中圈和前、后场罚球区罚球线上的两个半圆半径均为</a:t>
            </a:r>
            <a:r>
              <a:rPr lang="zh-CN" altLang="en-US" sz="4800" b="1" dirty="0" smtClean="0"/>
              <a:t>1</a:t>
            </a:r>
            <a:r>
              <a:rPr lang="en-US" altLang="zh-CN" sz="4800" b="1" dirty="0" smtClean="0"/>
              <a:t>.8</a:t>
            </a:r>
            <a:r>
              <a:rPr lang="zh-CN" altLang="en-US" sz="4800" b="1" dirty="0" smtClean="0"/>
              <a:t>米。</a:t>
            </a:r>
            <a:r>
              <a:rPr lang="zh-CN" altLang="en-US" sz="4800" b="1" dirty="0"/>
              <a:t>篮圈下面的矩形为限制区，通常</a:t>
            </a:r>
            <a:r>
              <a:rPr lang="zh-CN" altLang="en-US" sz="4800" b="1" dirty="0" smtClean="0"/>
              <a:t>称三秒区（油漆</a:t>
            </a:r>
            <a:r>
              <a:rPr lang="zh-CN" altLang="en-US" sz="4800" b="1" dirty="0" smtClean="0"/>
              <a:t>区）。限制</a:t>
            </a:r>
            <a:r>
              <a:rPr lang="zh-CN" altLang="en-US" sz="4800" b="1" dirty="0" smtClean="0"/>
              <a:t>区外的</a:t>
            </a:r>
            <a:r>
              <a:rPr lang="zh-CN" altLang="en-US" sz="4800" b="1" dirty="0" smtClean="0"/>
              <a:t>弧线称</a:t>
            </a:r>
            <a:r>
              <a:rPr lang="zh-CN" altLang="en-US" sz="4800" b="1" dirty="0"/>
              <a:t>三</a:t>
            </a:r>
            <a:r>
              <a:rPr lang="zh-CN" altLang="en-US" sz="4800" b="1" dirty="0" smtClean="0"/>
              <a:t>分线，在</a:t>
            </a:r>
            <a:r>
              <a:rPr lang="zh-CN" altLang="en-US" sz="4800" b="1" dirty="0" smtClean="0"/>
              <a:t>三分</a:t>
            </a:r>
            <a:r>
              <a:rPr lang="zh-CN" altLang="en-US" sz="4800" b="1" dirty="0" smtClean="0"/>
              <a:t>线</a:t>
            </a:r>
            <a:r>
              <a:rPr lang="zh-CN" altLang="en-US" sz="4800" b="1" dirty="0"/>
              <a:t>外投篮命中</a:t>
            </a:r>
            <a:r>
              <a:rPr lang="zh-CN" altLang="en-US" sz="4800" b="1" dirty="0" smtClean="0"/>
              <a:t>得</a:t>
            </a:r>
            <a:r>
              <a:rPr lang="zh-CN" altLang="en-US" sz="4800" b="1" dirty="0"/>
              <a:t>三</a:t>
            </a:r>
            <a:r>
              <a:rPr lang="zh-CN" altLang="en-US" sz="4800" b="1" dirty="0" smtClean="0"/>
              <a:t>分，三分线以内的得分均为两分。</a:t>
            </a:r>
            <a:endParaRPr lang="zh-CN" altLang="en-US" sz="4800" b="1" dirty="0"/>
          </a:p>
        </p:txBody>
      </p:sp>
      <p:sp>
        <p:nvSpPr>
          <p:cNvPr id="10" name="矩形 259"/>
          <p:cNvSpPr>
            <a:spLocks noChangeArrowheads="1"/>
          </p:cNvSpPr>
          <p:nvPr>
            <p:custDataLst>
              <p:tags r:id="rId1"/>
            </p:custDataLst>
          </p:nvPr>
        </p:nvSpPr>
        <p:spPr bwMode="auto">
          <a:xfrm>
            <a:off x="0" y="15875"/>
            <a:ext cx="4801870" cy="1098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o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defTabSz="963930" fontAlgn="auto">
              <a:spcBef>
                <a:spcPts val="0"/>
              </a:spcBef>
              <a:spcAft>
                <a:spcPts val="0"/>
              </a:spcAft>
              <a:buNone/>
              <a:defRPr/>
            </a:pPr>
            <a:r>
              <a:rPr lang="zh-CN" altLang="en-GB" sz="7200" b="1" dirty="0">
                <a:solidFill>
                  <a:schemeClr val="accent2"/>
                </a:solidFill>
                <a:latin typeface="Arial" panose="020B0604020202020204" pitchFamily="34" charset="0"/>
                <a:sym typeface="Arial" panose="020B0604020202020204" pitchFamily="34" charset="0"/>
              </a:rPr>
              <a:t>篮球场地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0"/>
                                  </p:iterate>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4" name="图片 3" descr="8d6d8a33d6ebf164852a2ab50285bad4.jpeg"/>
          <p:cNvPicPr>
            <a:picLocks noChangeAspect="1"/>
          </p:cNvPicPr>
          <p:nvPr/>
        </p:nvPicPr>
        <p:blipFill>
          <a:blip r:embed="rId3" cstate="print"/>
          <a:stretch>
            <a:fillRect/>
          </a:stretch>
        </p:blipFill>
        <p:spPr>
          <a:xfrm>
            <a:off x="0" y="-198"/>
            <a:ext cx="12858750" cy="7233046"/>
          </a:xfrm>
          <a:prstGeom prst="rect">
            <a:avLst/>
          </a:prstGeom>
        </p:spPr>
      </p:pic>
      <p:pic>
        <p:nvPicPr>
          <p:cNvPr id="36866" name="Picture 2" descr="http://5b0988e595225.cdn.sohucs.com/images/20170613/99b0cfcb33ad43d7a466c99e6b8ebbb0.png"/>
          <p:cNvPicPr>
            <a:picLocks noChangeAspect="1" noChangeArrowheads="1"/>
          </p:cNvPicPr>
          <p:nvPr/>
        </p:nvPicPr>
        <p:blipFill>
          <a:blip r:embed="rId4" cstate="print"/>
          <a:srcRect/>
          <a:stretch>
            <a:fillRect/>
          </a:stretch>
        </p:blipFill>
        <p:spPr bwMode="auto">
          <a:xfrm>
            <a:off x="1532831" y="221579"/>
            <a:ext cx="9217024" cy="674686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d1d375c4088efaba7871bdd813bf4aa2.jpg"/>
          <p:cNvPicPr>
            <a:picLocks noChangeAspect="1"/>
          </p:cNvPicPr>
          <p:nvPr/>
        </p:nvPicPr>
        <p:blipFill>
          <a:blip r:embed="rId3" cstate="print"/>
          <a:stretch>
            <a:fillRect/>
          </a:stretch>
        </p:blipFill>
        <p:spPr>
          <a:xfrm>
            <a:off x="0" y="-198"/>
            <a:ext cx="12858750" cy="7233046"/>
          </a:xfrm>
          <a:prstGeom prst="rect">
            <a:avLst/>
          </a:prstGeom>
        </p:spPr>
      </p:pic>
      <p:sp>
        <p:nvSpPr>
          <p:cNvPr id="4" name="TextBox 3"/>
          <p:cNvSpPr txBox="1"/>
          <p:nvPr/>
        </p:nvSpPr>
        <p:spPr>
          <a:xfrm>
            <a:off x="12451856" y="6579169"/>
            <a:ext cx="548358" cy="287130"/>
          </a:xfrm>
          <a:prstGeom prst="rect">
            <a:avLst/>
          </a:prstGeom>
          <a:noFill/>
        </p:spPr>
        <p:txBody>
          <a:bodyPr wrap="square" rtlCol="0">
            <a:spAutoFit/>
          </a:bodyPr>
          <a:lstStyle/>
          <a:p>
            <a:fld id="{F3C5028F-8D3B-45CC-A1ED-22F09E87F5E5}" type="slidenum">
              <a:rPr lang="id-ID" sz="1265">
                <a:solidFill>
                  <a:schemeClr val="bg1"/>
                </a:solidFill>
              </a:rPr>
              <a:pPr/>
              <a:t>8</a:t>
            </a:fld>
            <a:endParaRPr lang="id-ID" sz="1265" dirty="0">
              <a:solidFill>
                <a:schemeClr val="bg1"/>
              </a:solidFill>
            </a:endParaRPr>
          </a:p>
        </p:txBody>
      </p:sp>
      <p:sp>
        <p:nvSpPr>
          <p:cNvPr id="18" name="Content Placeholder 2" descr="7b0a20202020227461726765744d6f64756c65223a202270726f636573734f6e6c696e65466f6e7473220a7d0a"/>
          <p:cNvSpPr txBox="1"/>
          <p:nvPr/>
        </p:nvSpPr>
        <p:spPr>
          <a:xfrm>
            <a:off x="9597727" y="880021"/>
            <a:ext cx="1682879" cy="5967611"/>
          </a:xfrm>
          <a:prstGeom prst="rect">
            <a:avLst/>
          </a:prstGeom>
        </p:spPr>
        <p:txBody>
          <a:bodyPr vert="eaVert"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ctr"/>
            <a:r>
              <a:rPr lang="en-US" sz="9600" b="1" dirty="0">
                <a:latin typeface="楷体" pitchFamily="49" charset="-122"/>
                <a:ea typeface="楷体" pitchFamily="49" charset="-122"/>
                <a:cs typeface="+mn-ea"/>
                <a:sym typeface="+mn-lt"/>
              </a:rPr>
              <a:t>比赛规则</a:t>
            </a:r>
          </a:p>
        </p:txBody>
      </p:sp>
    </p:spTree>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文本框 3"/>
          <p:cNvSpPr txBox="1"/>
          <p:nvPr/>
        </p:nvSpPr>
        <p:spPr>
          <a:xfrm>
            <a:off x="236855" y="303530"/>
            <a:ext cx="6840592" cy="1107996"/>
          </a:xfrm>
          <a:prstGeom prst="rect">
            <a:avLst/>
          </a:prstGeom>
          <a:noFill/>
        </p:spPr>
        <p:txBody>
          <a:bodyPr wrap="square" rtlCol="0">
            <a:spAutoFit/>
          </a:bodyPr>
          <a:lstStyle/>
          <a:p>
            <a:r>
              <a:rPr lang="zh-CN" altLang="en-US" sz="6600" b="1" dirty="0" smtClean="0">
                <a:solidFill>
                  <a:srgbClr val="FF0000"/>
                </a:solidFill>
              </a:rPr>
              <a:t>关</a:t>
            </a:r>
            <a:r>
              <a:rPr lang="zh-CN" altLang="en-US" sz="6600" b="1" dirty="0" smtClean="0">
                <a:solidFill>
                  <a:srgbClr val="FF0000"/>
                </a:solidFill>
              </a:rPr>
              <a:t>于时间的</a:t>
            </a:r>
            <a:r>
              <a:rPr lang="zh-CN" altLang="en-US" sz="6600" b="1" dirty="0" smtClean="0">
                <a:solidFill>
                  <a:srgbClr val="FF0000"/>
                </a:solidFill>
              </a:rPr>
              <a:t>违</a:t>
            </a:r>
            <a:r>
              <a:rPr lang="zh-CN" altLang="en-US" sz="6600" b="1" dirty="0">
                <a:solidFill>
                  <a:srgbClr val="FF0000"/>
                </a:solidFill>
              </a:rPr>
              <a:t>例</a:t>
            </a:r>
          </a:p>
        </p:txBody>
      </p:sp>
      <p:sp>
        <p:nvSpPr>
          <p:cNvPr id="5" name="文本框 4"/>
          <p:cNvSpPr txBox="1"/>
          <p:nvPr/>
        </p:nvSpPr>
        <p:spPr>
          <a:xfrm>
            <a:off x="381000" y="1456055"/>
            <a:ext cx="5400303" cy="5615940"/>
          </a:xfrm>
          <a:prstGeom prst="rect">
            <a:avLst/>
          </a:prstGeom>
          <a:noFill/>
        </p:spPr>
        <p:txBody>
          <a:bodyPr wrap="square" rtlCol="0">
            <a:noAutofit/>
          </a:bodyPr>
          <a:lstStyle/>
          <a:p>
            <a:r>
              <a:rPr lang="zh-CN" altLang="en-US" sz="4000" b="1" dirty="0">
                <a:latin typeface="仿宋" pitchFamily="49" charset="-122"/>
                <a:ea typeface="仿宋" pitchFamily="49" charset="-122"/>
              </a:rPr>
              <a:t>1.3</a:t>
            </a:r>
            <a:r>
              <a:rPr lang="zh-CN" altLang="en-US" sz="4000" b="1" dirty="0" smtClean="0">
                <a:latin typeface="仿宋" pitchFamily="49" charset="-122"/>
                <a:ea typeface="仿宋" pitchFamily="49" charset="-122"/>
              </a:rPr>
              <a:t>秒：</a:t>
            </a:r>
            <a:r>
              <a:rPr lang="zh-CN" altLang="en-US" sz="4000" b="1" dirty="0">
                <a:latin typeface="仿宋" pitchFamily="49" charset="-122"/>
                <a:ea typeface="仿宋" pitchFamily="49" charset="-122"/>
              </a:rPr>
              <a:t>某队控制球时，同队队员在对方禁区内停留不得超过3秒钟</a:t>
            </a:r>
            <a:r>
              <a:rPr lang="zh-CN" altLang="en-US" sz="4000" b="1" dirty="0" smtClean="0">
                <a:latin typeface="仿宋" pitchFamily="49" charset="-122"/>
                <a:ea typeface="仿宋" pitchFamily="49" charset="-122"/>
              </a:rPr>
              <a:t>。违例则交换球权。</a:t>
            </a:r>
            <a:endParaRPr lang="zh-CN" altLang="en-US" sz="4000" b="1" dirty="0">
              <a:latin typeface="仿宋" pitchFamily="49" charset="-122"/>
              <a:ea typeface="仿宋" pitchFamily="49" charset="-122"/>
            </a:endParaRPr>
          </a:p>
          <a:p>
            <a:endParaRPr lang="zh-CN" altLang="en-US" sz="4000" b="1" dirty="0">
              <a:latin typeface="仿宋" pitchFamily="49" charset="-122"/>
              <a:ea typeface="仿宋" pitchFamily="49" charset="-122"/>
            </a:endParaRPr>
          </a:p>
          <a:p>
            <a:endParaRPr lang="zh-CN" altLang="en-US" sz="4000" b="1" dirty="0">
              <a:latin typeface="仿宋" pitchFamily="49" charset="-122"/>
              <a:ea typeface="仿宋" pitchFamily="49" charset="-122"/>
            </a:endParaRPr>
          </a:p>
        </p:txBody>
      </p:sp>
      <p:pic>
        <p:nvPicPr>
          <p:cNvPr id="6" name="图片 5" descr="6ecd9362f1e4bdd850d72a514162966.jpg"/>
          <p:cNvPicPr>
            <a:picLocks noChangeAspect="1"/>
          </p:cNvPicPr>
          <p:nvPr/>
        </p:nvPicPr>
        <p:blipFill>
          <a:blip r:embed="rId3" cstate="print"/>
          <a:stretch>
            <a:fillRect/>
          </a:stretch>
        </p:blipFill>
        <p:spPr>
          <a:xfrm>
            <a:off x="8157567" y="663997"/>
            <a:ext cx="2736304" cy="6104436"/>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PP_MARK_KEY" val="533ee73c-98a6-4147-9ae4-69bc8aa038bf"/>
  <p:tag name="COMMONDATA" val="eyJoZGlkIjoiNTIxOWRjZWNlZjFkNzNlN2IwZDFlNzlmZTQ0ZDBjMTEifQ=="/>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1_自定义设计方案">
  <a:themeElements>
    <a:clrScheme name="自定义 303">
      <a:dk1>
        <a:sysClr val="windowText" lastClr="000000"/>
      </a:dk1>
      <a:lt1>
        <a:sysClr val="window" lastClr="FFFFFF"/>
      </a:lt1>
      <a:dk2>
        <a:srgbClr val="44546A"/>
      </a:dk2>
      <a:lt2>
        <a:srgbClr val="E7E6E6"/>
      </a:lt2>
      <a:accent1>
        <a:srgbClr val="202D3C"/>
      </a:accent1>
      <a:accent2>
        <a:srgbClr val="FDC51E"/>
      </a:accent2>
      <a:accent3>
        <a:srgbClr val="202D3C"/>
      </a:accent3>
      <a:accent4>
        <a:srgbClr val="FDC51E"/>
      </a:accent4>
      <a:accent5>
        <a:srgbClr val="202D3C"/>
      </a:accent5>
      <a:accent6>
        <a:srgbClr val="FDC51E"/>
      </a:accent6>
      <a:hlink>
        <a:srgbClr val="202D3C"/>
      </a:hlink>
      <a:folHlink>
        <a:srgbClr val="FDC51E"/>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2561</Words>
  <Application>Microsoft Office PowerPoint</Application>
  <PresentationFormat>自定义</PresentationFormat>
  <Paragraphs>138</Paragraphs>
  <Slides>31</Slides>
  <Notes>11</Notes>
  <HiddenSlides>0</HiddenSlides>
  <MMClips>0</MMClips>
  <ScaleCrop>false</ScaleCrop>
  <HeadingPairs>
    <vt:vector size="4" baseType="variant">
      <vt:variant>
        <vt:lpstr>主题</vt:lpstr>
      </vt:variant>
      <vt:variant>
        <vt:i4>1</vt:i4>
      </vt:variant>
      <vt:variant>
        <vt:lpstr>幻灯片标题</vt:lpstr>
      </vt:variant>
      <vt:variant>
        <vt:i4>31</vt:i4>
      </vt:variant>
    </vt:vector>
  </HeadingPairs>
  <TitlesOfParts>
    <vt:vector size="32" baseType="lpstr">
      <vt:lpstr>1_自定义设计方案</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602</dc:title>
  <dc:creator/>
  <cp:lastModifiedBy/>
  <cp:revision>7</cp:revision>
  <dcterms:created xsi:type="dcterms:W3CDTF">2017-02-22T14:53:00Z</dcterms:created>
  <dcterms:modified xsi:type="dcterms:W3CDTF">2023-12-14T03:14:33Z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2052-11.1.0.12980</vt:lpwstr>
  </property>
  <property fmtid="{D5CDD505-2E9C-101B-9397-08002B2CF9AE}" pid="3" name="ICV">
    <vt:lpwstr>ACC2320AB4B44190A95B6CDE0F9D29D1</vt:lpwstr>
  </property>
</Properties>
</file>